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2" r:id="rId4"/>
    <p:sldId id="258" r:id="rId5"/>
    <p:sldId id="276" r:id="rId6"/>
    <p:sldId id="259" r:id="rId7"/>
    <p:sldId id="277" r:id="rId8"/>
    <p:sldId id="260" r:id="rId9"/>
    <p:sldId id="278" r:id="rId10"/>
    <p:sldId id="261" r:id="rId11"/>
    <p:sldId id="262" r:id="rId12"/>
    <p:sldId id="263" r:id="rId13"/>
    <p:sldId id="264" r:id="rId14"/>
    <p:sldId id="265" r:id="rId15"/>
    <p:sldId id="266" r:id="rId16"/>
    <p:sldId id="267" r:id="rId17"/>
    <p:sldId id="268" r:id="rId18"/>
    <p:sldId id="269" r:id="rId19"/>
    <p:sldId id="270" r:id="rId20"/>
    <p:sldId id="273" r:id="rId21"/>
    <p:sldId id="271"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1DFED6-3B5A-4904-82CC-636B76DF927D}" v="2" dt="2022-01-26T00:11:19.8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3FB43-8892-4F0A-84F3-BE3132A615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753BDF8-98AF-48E5-8C83-5BC597D785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3FB9965-E786-444B-BC1B-71211141AB69}"/>
              </a:ext>
            </a:extLst>
          </p:cNvPr>
          <p:cNvSpPr>
            <a:spLocks noGrp="1"/>
          </p:cNvSpPr>
          <p:nvPr>
            <p:ph type="dt" sz="half" idx="10"/>
          </p:nvPr>
        </p:nvSpPr>
        <p:spPr/>
        <p:txBody>
          <a:bodyPr/>
          <a:lstStyle/>
          <a:p>
            <a:fld id="{0CEF6689-58C5-4180-9BA2-FA82BDFEF587}" type="datetimeFigureOut">
              <a:rPr lang="en-US" smtClean="0"/>
              <a:t>2/23/2022</a:t>
            </a:fld>
            <a:endParaRPr lang="en-US" dirty="0"/>
          </a:p>
        </p:txBody>
      </p:sp>
      <p:sp>
        <p:nvSpPr>
          <p:cNvPr id="5" name="Footer Placeholder 4">
            <a:extLst>
              <a:ext uri="{FF2B5EF4-FFF2-40B4-BE49-F238E27FC236}">
                <a16:creationId xmlns:a16="http://schemas.microsoft.com/office/drawing/2014/main" id="{E0BC51CE-8394-4991-8811-9363D09C243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BF6052-CEDC-4FEF-8C02-8B63C16D26CD}"/>
              </a:ext>
            </a:extLst>
          </p:cNvPr>
          <p:cNvSpPr>
            <a:spLocks noGrp="1"/>
          </p:cNvSpPr>
          <p:nvPr>
            <p:ph type="sldNum" sz="quarter" idx="12"/>
          </p:nvPr>
        </p:nvSpPr>
        <p:spPr/>
        <p:txBody>
          <a:bodyPr/>
          <a:lstStyle/>
          <a:p>
            <a:fld id="{DD5BD183-B760-4DA8-805E-E0AA2DC5D9BF}" type="slidenum">
              <a:rPr lang="en-US" smtClean="0"/>
              <a:t>‹#›</a:t>
            </a:fld>
            <a:endParaRPr lang="en-US" dirty="0"/>
          </a:p>
        </p:txBody>
      </p:sp>
    </p:spTree>
    <p:extLst>
      <p:ext uri="{BB962C8B-B14F-4D97-AF65-F5344CB8AC3E}">
        <p14:creationId xmlns:p14="http://schemas.microsoft.com/office/powerpoint/2010/main" val="3900412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E206E-3D86-4D5B-97A6-D12962AAF8D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48A71B-E01A-48FC-B4B8-CD7A565168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8AF06-16F9-419D-91EB-155ADF0396E3}"/>
              </a:ext>
            </a:extLst>
          </p:cNvPr>
          <p:cNvSpPr>
            <a:spLocks noGrp="1"/>
          </p:cNvSpPr>
          <p:nvPr>
            <p:ph type="dt" sz="half" idx="10"/>
          </p:nvPr>
        </p:nvSpPr>
        <p:spPr/>
        <p:txBody>
          <a:bodyPr/>
          <a:lstStyle/>
          <a:p>
            <a:fld id="{0CEF6689-58C5-4180-9BA2-FA82BDFEF587}" type="datetimeFigureOut">
              <a:rPr lang="en-US" smtClean="0"/>
              <a:t>2/23/2022</a:t>
            </a:fld>
            <a:endParaRPr lang="en-US" dirty="0"/>
          </a:p>
        </p:txBody>
      </p:sp>
      <p:sp>
        <p:nvSpPr>
          <p:cNvPr id="5" name="Footer Placeholder 4">
            <a:extLst>
              <a:ext uri="{FF2B5EF4-FFF2-40B4-BE49-F238E27FC236}">
                <a16:creationId xmlns:a16="http://schemas.microsoft.com/office/drawing/2014/main" id="{9092D78B-6DDC-419C-B646-85857BDABE4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9E358F-F292-4E9D-ACFF-58B0B2492D90}"/>
              </a:ext>
            </a:extLst>
          </p:cNvPr>
          <p:cNvSpPr>
            <a:spLocks noGrp="1"/>
          </p:cNvSpPr>
          <p:nvPr>
            <p:ph type="sldNum" sz="quarter" idx="12"/>
          </p:nvPr>
        </p:nvSpPr>
        <p:spPr/>
        <p:txBody>
          <a:bodyPr/>
          <a:lstStyle/>
          <a:p>
            <a:fld id="{DD5BD183-B760-4DA8-805E-E0AA2DC5D9BF}" type="slidenum">
              <a:rPr lang="en-US" smtClean="0"/>
              <a:t>‹#›</a:t>
            </a:fld>
            <a:endParaRPr lang="en-US" dirty="0"/>
          </a:p>
        </p:txBody>
      </p:sp>
    </p:spTree>
    <p:extLst>
      <p:ext uri="{BB962C8B-B14F-4D97-AF65-F5344CB8AC3E}">
        <p14:creationId xmlns:p14="http://schemas.microsoft.com/office/powerpoint/2010/main" val="1059225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85CA24-CA7C-41D3-AC11-85ED0966791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85AAC2-BD0D-445A-BBDF-FE54A394836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4843DF-2BDD-4D7A-B736-A6076753A5E0}"/>
              </a:ext>
            </a:extLst>
          </p:cNvPr>
          <p:cNvSpPr>
            <a:spLocks noGrp="1"/>
          </p:cNvSpPr>
          <p:nvPr>
            <p:ph type="dt" sz="half" idx="10"/>
          </p:nvPr>
        </p:nvSpPr>
        <p:spPr/>
        <p:txBody>
          <a:bodyPr/>
          <a:lstStyle/>
          <a:p>
            <a:fld id="{0CEF6689-58C5-4180-9BA2-FA82BDFEF587}" type="datetimeFigureOut">
              <a:rPr lang="en-US" smtClean="0"/>
              <a:t>2/23/2022</a:t>
            </a:fld>
            <a:endParaRPr lang="en-US" dirty="0"/>
          </a:p>
        </p:txBody>
      </p:sp>
      <p:sp>
        <p:nvSpPr>
          <p:cNvPr id="5" name="Footer Placeholder 4">
            <a:extLst>
              <a:ext uri="{FF2B5EF4-FFF2-40B4-BE49-F238E27FC236}">
                <a16:creationId xmlns:a16="http://schemas.microsoft.com/office/drawing/2014/main" id="{95337FB5-72C4-47A2-81AD-AC7F735C73B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9024FA8-51C2-4227-8EE1-0FBD5CB340A6}"/>
              </a:ext>
            </a:extLst>
          </p:cNvPr>
          <p:cNvSpPr>
            <a:spLocks noGrp="1"/>
          </p:cNvSpPr>
          <p:nvPr>
            <p:ph type="sldNum" sz="quarter" idx="12"/>
          </p:nvPr>
        </p:nvSpPr>
        <p:spPr/>
        <p:txBody>
          <a:bodyPr/>
          <a:lstStyle/>
          <a:p>
            <a:fld id="{DD5BD183-B760-4DA8-805E-E0AA2DC5D9BF}" type="slidenum">
              <a:rPr lang="en-US" smtClean="0"/>
              <a:t>‹#›</a:t>
            </a:fld>
            <a:endParaRPr lang="en-US" dirty="0"/>
          </a:p>
        </p:txBody>
      </p:sp>
    </p:spTree>
    <p:extLst>
      <p:ext uri="{BB962C8B-B14F-4D97-AF65-F5344CB8AC3E}">
        <p14:creationId xmlns:p14="http://schemas.microsoft.com/office/powerpoint/2010/main" val="230349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6E542-4C3B-4B5E-AA1B-A1EED99D86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92B3C7-532C-4226-AC8C-DBCBEDC9D1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FD835E-E846-4778-B9C8-4AC301E32D74}"/>
              </a:ext>
            </a:extLst>
          </p:cNvPr>
          <p:cNvSpPr>
            <a:spLocks noGrp="1"/>
          </p:cNvSpPr>
          <p:nvPr>
            <p:ph type="dt" sz="half" idx="10"/>
          </p:nvPr>
        </p:nvSpPr>
        <p:spPr/>
        <p:txBody>
          <a:bodyPr/>
          <a:lstStyle/>
          <a:p>
            <a:fld id="{0CEF6689-58C5-4180-9BA2-FA82BDFEF587}" type="datetimeFigureOut">
              <a:rPr lang="en-US" smtClean="0"/>
              <a:t>2/23/2022</a:t>
            </a:fld>
            <a:endParaRPr lang="en-US" dirty="0"/>
          </a:p>
        </p:txBody>
      </p:sp>
      <p:sp>
        <p:nvSpPr>
          <p:cNvPr id="5" name="Footer Placeholder 4">
            <a:extLst>
              <a:ext uri="{FF2B5EF4-FFF2-40B4-BE49-F238E27FC236}">
                <a16:creationId xmlns:a16="http://schemas.microsoft.com/office/drawing/2014/main" id="{A5FA2F3C-562B-4428-B7DE-A6BE63E89E3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1A20E91-67D8-47BB-80AB-1ECEB244073C}"/>
              </a:ext>
            </a:extLst>
          </p:cNvPr>
          <p:cNvSpPr>
            <a:spLocks noGrp="1"/>
          </p:cNvSpPr>
          <p:nvPr>
            <p:ph type="sldNum" sz="quarter" idx="12"/>
          </p:nvPr>
        </p:nvSpPr>
        <p:spPr/>
        <p:txBody>
          <a:bodyPr/>
          <a:lstStyle/>
          <a:p>
            <a:fld id="{DD5BD183-B760-4DA8-805E-E0AA2DC5D9BF}" type="slidenum">
              <a:rPr lang="en-US" smtClean="0"/>
              <a:t>‹#›</a:t>
            </a:fld>
            <a:endParaRPr lang="en-US" dirty="0"/>
          </a:p>
        </p:txBody>
      </p:sp>
    </p:spTree>
    <p:extLst>
      <p:ext uri="{BB962C8B-B14F-4D97-AF65-F5344CB8AC3E}">
        <p14:creationId xmlns:p14="http://schemas.microsoft.com/office/powerpoint/2010/main" val="3377444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9F9FC-AABF-4D0A-B853-24DEFBD943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DF746F-2AFF-488F-9A31-B051B8B528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BEA394-8271-416C-A229-F9E35EC3ADB3}"/>
              </a:ext>
            </a:extLst>
          </p:cNvPr>
          <p:cNvSpPr>
            <a:spLocks noGrp="1"/>
          </p:cNvSpPr>
          <p:nvPr>
            <p:ph type="dt" sz="half" idx="10"/>
          </p:nvPr>
        </p:nvSpPr>
        <p:spPr/>
        <p:txBody>
          <a:bodyPr/>
          <a:lstStyle/>
          <a:p>
            <a:fld id="{0CEF6689-58C5-4180-9BA2-FA82BDFEF587}" type="datetimeFigureOut">
              <a:rPr lang="en-US" smtClean="0"/>
              <a:t>2/23/2022</a:t>
            </a:fld>
            <a:endParaRPr lang="en-US" dirty="0"/>
          </a:p>
        </p:txBody>
      </p:sp>
      <p:sp>
        <p:nvSpPr>
          <p:cNvPr id="5" name="Footer Placeholder 4">
            <a:extLst>
              <a:ext uri="{FF2B5EF4-FFF2-40B4-BE49-F238E27FC236}">
                <a16:creationId xmlns:a16="http://schemas.microsoft.com/office/drawing/2014/main" id="{092D4BF1-0F89-4C7F-983A-040C528AA2C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2DBB03F-B347-4FB0-9247-7D75EA5F0EEB}"/>
              </a:ext>
            </a:extLst>
          </p:cNvPr>
          <p:cNvSpPr>
            <a:spLocks noGrp="1"/>
          </p:cNvSpPr>
          <p:nvPr>
            <p:ph type="sldNum" sz="quarter" idx="12"/>
          </p:nvPr>
        </p:nvSpPr>
        <p:spPr/>
        <p:txBody>
          <a:bodyPr/>
          <a:lstStyle/>
          <a:p>
            <a:fld id="{DD5BD183-B760-4DA8-805E-E0AA2DC5D9BF}" type="slidenum">
              <a:rPr lang="en-US" smtClean="0"/>
              <a:t>‹#›</a:t>
            </a:fld>
            <a:endParaRPr lang="en-US" dirty="0"/>
          </a:p>
        </p:txBody>
      </p:sp>
    </p:spTree>
    <p:extLst>
      <p:ext uri="{BB962C8B-B14F-4D97-AF65-F5344CB8AC3E}">
        <p14:creationId xmlns:p14="http://schemas.microsoft.com/office/powerpoint/2010/main" val="2701150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104D5-9D1F-4934-BE75-48C601DE95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F26ED8-5B15-4DF6-A0ED-3D44A4B4D8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2D7F1D-9103-4E3C-B148-E2AFBA1EE0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3F5B353-633A-4DF5-8E24-152CECF9E27E}"/>
              </a:ext>
            </a:extLst>
          </p:cNvPr>
          <p:cNvSpPr>
            <a:spLocks noGrp="1"/>
          </p:cNvSpPr>
          <p:nvPr>
            <p:ph type="dt" sz="half" idx="10"/>
          </p:nvPr>
        </p:nvSpPr>
        <p:spPr/>
        <p:txBody>
          <a:bodyPr/>
          <a:lstStyle/>
          <a:p>
            <a:fld id="{0CEF6689-58C5-4180-9BA2-FA82BDFEF587}" type="datetimeFigureOut">
              <a:rPr lang="en-US" smtClean="0"/>
              <a:t>2/23/2022</a:t>
            </a:fld>
            <a:endParaRPr lang="en-US" dirty="0"/>
          </a:p>
        </p:txBody>
      </p:sp>
      <p:sp>
        <p:nvSpPr>
          <p:cNvPr id="6" name="Footer Placeholder 5">
            <a:extLst>
              <a:ext uri="{FF2B5EF4-FFF2-40B4-BE49-F238E27FC236}">
                <a16:creationId xmlns:a16="http://schemas.microsoft.com/office/drawing/2014/main" id="{E5F4ABEB-E3BD-413C-BEB1-BC24D87A462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FDFF721-5949-4E54-8090-1335E71980E4}"/>
              </a:ext>
            </a:extLst>
          </p:cNvPr>
          <p:cNvSpPr>
            <a:spLocks noGrp="1"/>
          </p:cNvSpPr>
          <p:nvPr>
            <p:ph type="sldNum" sz="quarter" idx="12"/>
          </p:nvPr>
        </p:nvSpPr>
        <p:spPr/>
        <p:txBody>
          <a:bodyPr/>
          <a:lstStyle/>
          <a:p>
            <a:fld id="{DD5BD183-B760-4DA8-805E-E0AA2DC5D9BF}" type="slidenum">
              <a:rPr lang="en-US" smtClean="0"/>
              <a:t>‹#›</a:t>
            </a:fld>
            <a:endParaRPr lang="en-US" dirty="0"/>
          </a:p>
        </p:txBody>
      </p:sp>
    </p:spTree>
    <p:extLst>
      <p:ext uri="{BB962C8B-B14F-4D97-AF65-F5344CB8AC3E}">
        <p14:creationId xmlns:p14="http://schemas.microsoft.com/office/powerpoint/2010/main" val="3112050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24128-1F0A-4F0F-8ECC-A14EB714C10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F332EA-C020-4150-8A25-D550D47DEB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8B2F8D-258B-4EF0-BED1-77BC9F1F93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00DAE93-B7A0-4E52-B144-5E8C26340E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7FCD67-DAE9-4A17-BCB4-115CEDBE42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51C46D-DB31-4BC7-8125-F242859CEAFB}"/>
              </a:ext>
            </a:extLst>
          </p:cNvPr>
          <p:cNvSpPr>
            <a:spLocks noGrp="1"/>
          </p:cNvSpPr>
          <p:nvPr>
            <p:ph type="dt" sz="half" idx="10"/>
          </p:nvPr>
        </p:nvSpPr>
        <p:spPr/>
        <p:txBody>
          <a:bodyPr/>
          <a:lstStyle/>
          <a:p>
            <a:fld id="{0CEF6689-58C5-4180-9BA2-FA82BDFEF587}" type="datetimeFigureOut">
              <a:rPr lang="en-US" smtClean="0"/>
              <a:t>2/23/2022</a:t>
            </a:fld>
            <a:endParaRPr lang="en-US" dirty="0"/>
          </a:p>
        </p:txBody>
      </p:sp>
      <p:sp>
        <p:nvSpPr>
          <p:cNvPr id="8" name="Footer Placeholder 7">
            <a:extLst>
              <a:ext uri="{FF2B5EF4-FFF2-40B4-BE49-F238E27FC236}">
                <a16:creationId xmlns:a16="http://schemas.microsoft.com/office/drawing/2014/main" id="{1D8324FB-4D2A-464E-A981-8A634AD0A04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37DCC4F-5A40-4414-B32D-F6946AA42811}"/>
              </a:ext>
            </a:extLst>
          </p:cNvPr>
          <p:cNvSpPr>
            <a:spLocks noGrp="1"/>
          </p:cNvSpPr>
          <p:nvPr>
            <p:ph type="sldNum" sz="quarter" idx="12"/>
          </p:nvPr>
        </p:nvSpPr>
        <p:spPr/>
        <p:txBody>
          <a:bodyPr/>
          <a:lstStyle/>
          <a:p>
            <a:fld id="{DD5BD183-B760-4DA8-805E-E0AA2DC5D9BF}" type="slidenum">
              <a:rPr lang="en-US" smtClean="0"/>
              <a:t>‹#›</a:t>
            </a:fld>
            <a:endParaRPr lang="en-US" dirty="0"/>
          </a:p>
        </p:txBody>
      </p:sp>
    </p:spTree>
    <p:extLst>
      <p:ext uri="{BB962C8B-B14F-4D97-AF65-F5344CB8AC3E}">
        <p14:creationId xmlns:p14="http://schemas.microsoft.com/office/powerpoint/2010/main" val="3534377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68566-1DF6-44DC-AA5F-BA78626391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81DF42-C2E6-4474-84DD-36B4A162BF30}"/>
              </a:ext>
            </a:extLst>
          </p:cNvPr>
          <p:cNvSpPr>
            <a:spLocks noGrp="1"/>
          </p:cNvSpPr>
          <p:nvPr>
            <p:ph type="dt" sz="half" idx="10"/>
          </p:nvPr>
        </p:nvSpPr>
        <p:spPr/>
        <p:txBody>
          <a:bodyPr/>
          <a:lstStyle/>
          <a:p>
            <a:fld id="{0CEF6689-58C5-4180-9BA2-FA82BDFEF587}" type="datetimeFigureOut">
              <a:rPr lang="en-US" smtClean="0"/>
              <a:t>2/23/2022</a:t>
            </a:fld>
            <a:endParaRPr lang="en-US" dirty="0"/>
          </a:p>
        </p:txBody>
      </p:sp>
      <p:sp>
        <p:nvSpPr>
          <p:cNvPr id="4" name="Footer Placeholder 3">
            <a:extLst>
              <a:ext uri="{FF2B5EF4-FFF2-40B4-BE49-F238E27FC236}">
                <a16:creationId xmlns:a16="http://schemas.microsoft.com/office/drawing/2014/main" id="{B75041C7-5DFB-451E-910F-C0304E1C391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C86967F-746C-4623-A26A-0F78CB808404}"/>
              </a:ext>
            </a:extLst>
          </p:cNvPr>
          <p:cNvSpPr>
            <a:spLocks noGrp="1"/>
          </p:cNvSpPr>
          <p:nvPr>
            <p:ph type="sldNum" sz="quarter" idx="12"/>
          </p:nvPr>
        </p:nvSpPr>
        <p:spPr/>
        <p:txBody>
          <a:bodyPr/>
          <a:lstStyle/>
          <a:p>
            <a:fld id="{DD5BD183-B760-4DA8-805E-E0AA2DC5D9BF}" type="slidenum">
              <a:rPr lang="en-US" smtClean="0"/>
              <a:t>‹#›</a:t>
            </a:fld>
            <a:endParaRPr lang="en-US" dirty="0"/>
          </a:p>
        </p:txBody>
      </p:sp>
    </p:spTree>
    <p:extLst>
      <p:ext uri="{BB962C8B-B14F-4D97-AF65-F5344CB8AC3E}">
        <p14:creationId xmlns:p14="http://schemas.microsoft.com/office/powerpoint/2010/main" val="3399990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65B961-DC33-4F48-90F9-EB5DBA71414C}"/>
              </a:ext>
            </a:extLst>
          </p:cNvPr>
          <p:cNvSpPr>
            <a:spLocks noGrp="1"/>
          </p:cNvSpPr>
          <p:nvPr>
            <p:ph type="dt" sz="half" idx="10"/>
          </p:nvPr>
        </p:nvSpPr>
        <p:spPr/>
        <p:txBody>
          <a:bodyPr/>
          <a:lstStyle/>
          <a:p>
            <a:fld id="{0CEF6689-58C5-4180-9BA2-FA82BDFEF587}" type="datetimeFigureOut">
              <a:rPr lang="en-US" smtClean="0"/>
              <a:t>2/23/2022</a:t>
            </a:fld>
            <a:endParaRPr lang="en-US" dirty="0"/>
          </a:p>
        </p:txBody>
      </p:sp>
      <p:sp>
        <p:nvSpPr>
          <p:cNvPr id="3" name="Footer Placeholder 2">
            <a:extLst>
              <a:ext uri="{FF2B5EF4-FFF2-40B4-BE49-F238E27FC236}">
                <a16:creationId xmlns:a16="http://schemas.microsoft.com/office/drawing/2014/main" id="{2B553EDC-7274-4439-8542-DEECECF5FDF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0C4976E-F195-4A87-A6DD-0B532120286D}"/>
              </a:ext>
            </a:extLst>
          </p:cNvPr>
          <p:cNvSpPr>
            <a:spLocks noGrp="1"/>
          </p:cNvSpPr>
          <p:nvPr>
            <p:ph type="sldNum" sz="quarter" idx="12"/>
          </p:nvPr>
        </p:nvSpPr>
        <p:spPr/>
        <p:txBody>
          <a:bodyPr/>
          <a:lstStyle/>
          <a:p>
            <a:fld id="{DD5BD183-B760-4DA8-805E-E0AA2DC5D9BF}" type="slidenum">
              <a:rPr lang="en-US" smtClean="0"/>
              <a:t>‹#›</a:t>
            </a:fld>
            <a:endParaRPr lang="en-US" dirty="0"/>
          </a:p>
        </p:txBody>
      </p:sp>
    </p:spTree>
    <p:extLst>
      <p:ext uri="{BB962C8B-B14F-4D97-AF65-F5344CB8AC3E}">
        <p14:creationId xmlns:p14="http://schemas.microsoft.com/office/powerpoint/2010/main" val="3233330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A1106-72B2-491E-A63D-B91E235F1B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AF4EDC6-B2FF-4B41-BC58-D5957C3DDB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3E813B-1FCE-4A93-960C-BD3DCDA795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D72857-DD2E-4F8B-930B-483DF771AFA5}"/>
              </a:ext>
            </a:extLst>
          </p:cNvPr>
          <p:cNvSpPr>
            <a:spLocks noGrp="1"/>
          </p:cNvSpPr>
          <p:nvPr>
            <p:ph type="dt" sz="half" idx="10"/>
          </p:nvPr>
        </p:nvSpPr>
        <p:spPr/>
        <p:txBody>
          <a:bodyPr/>
          <a:lstStyle/>
          <a:p>
            <a:fld id="{0CEF6689-58C5-4180-9BA2-FA82BDFEF587}" type="datetimeFigureOut">
              <a:rPr lang="en-US" smtClean="0"/>
              <a:t>2/23/2022</a:t>
            </a:fld>
            <a:endParaRPr lang="en-US" dirty="0"/>
          </a:p>
        </p:txBody>
      </p:sp>
      <p:sp>
        <p:nvSpPr>
          <p:cNvPr id="6" name="Footer Placeholder 5">
            <a:extLst>
              <a:ext uri="{FF2B5EF4-FFF2-40B4-BE49-F238E27FC236}">
                <a16:creationId xmlns:a16="http://schemas.microsoft.com/office/drawing/2014/main" id="{A0B57BB7-F482-46FF-9EE6-89C7FA11B64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174391F-A037-4BD5-98D5-C12F514BB4A8}"/>
              </a:ext>
            </a:extLst>
          </p:cNvPr>
          <p:cNvSpPr>
            <a:spLocks noGrp="1"/>
          </p:cNvSpPr>
          <p:nvPr>
            <p:ph type="sldNum" sz="quarter" idx="12"/>
          </p:nvPr>
        </p:nvSpPr>
        <p:spPr/>
        <p:txBody>
          <a:bodyPr/>
          <a:lstStyle/>
          <a:p>
            <a:fld id="{DD5BD183-B760-4DA8-805E-E0AA2DC5D9BF}" type="slidenum">
              <a:rPr lang="en-US" smtClean="0"/>
              <a:t>‹#›</a:t>
            </a:fld>
            <a:endParaRPr lang="en-US" dirty="0"/>
          </a:p>
        </p:txBody>
      </p:sp>
    </p:spTree>
    <p:extLst>
      <p:ext uri="{BB962C8B-B14F-4D97-AF65-F5344CB8AC3E}">
        <p14:creationId xmlns:p14="http://schemas.microsoft.com/office/powerpoint/2010/main" val="2482792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2B104-B1BE-402D-91FA-7743C1753D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08E585-EA91-450A-A50F-8B8BACDE34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0DDCE89-57F5-46A5-BE72-3359899F1E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28E271-B1EE-4133-BBC2-E2D8C8CEBB70}"/>
              </a:ext>
            </a:extLst>
          </p:cNvPr>
          <p:cNvSpPr>
            <a:spLocks noGrp="1"/>
          </p:cNvSpPr>
          <p:nvPr>
            <p:ph type="dt" sz="half" idx="10"/>
          </p:nvPr>
        </p:nvSpPr>
        <p:spPr/>
        <p:txBody>
          <a:bodyPr/>
          <a:lstStyle/>
          <a:p>
            <a:fld id="{0CEF6689-58C5-4180-9BA2-FA82BDFEF587}" type="datetimeFigureOut">
              <a:rPr lang="en-US" smtClean="0"/>
              <a:t>2/23/2022</a:t>
            </a:fld>
            <a:endParaRPr lang="en-US" dirty="0"/>
          </a:p>
        </p:txBody>
      </p:sp>
      <p:sp>
        <p:nvSpPr>
          <p:cNvPr id="6" name="Footer Placeholder 5">
            <a:extLst>
              <a:ext uri="{FF2B5EF4-FFF2-40B4-BE49-F238E27FC236}">
                <a16:creationId xmlns:a16="http://schemas.microsoft.com/office/drawing/2014/main" id="{50E27C65-8B36-48E8-ACF4-2DC5136E3B2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67DAC1A-B7A6-4948-981D-E5B5F805CBE8}"/>
              </a:ext>
            </a:extLst>
          </p:cNvPr>
          <p:cNvSpPr>
            <a:spLocks noGrp="1"/>
          </p:cNvSpPr>
          <p:nvPr>
            <p:ph type="sldNum" sz="quarter" idx="12"/>
          </p:nvPr>
        </p:nvSpPr>
        <p:spPr/>
        <p:txBody>
          <a:bodyPr/>
          <a:lstStyle/>
          <a:p>
            <a:fld id="{DD5BD183-B760-4DA8-805E-E0AA2DC5D9BF}" type="slidenum">
              <a:rPr lang="en-US" smtClean="0"/>
              <a:t>‹#›</a:t>
            </a:fld>
            <a:endParaRPr lang="en-US" dirty="0"/>
          </a:p>
        </p:txBody>
      </p:sp>
    </p:spTree>
    <p:extLst>
      <p:ext uri="{BB962C8B-B14F-4D97-AF65-F5344CB8AC3E}">
        <p14:creationId xmlns:p14="http://schemas.microsoft.com/office/powerpoint/2010/main" val="3737567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422EA8-711C-47B4-A1F7-7FD237BC8A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F03D9E1-69EC-4AA4-BA07-7376AD080F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9D2300-EBD8-4C82-8342-724FDEE414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EF6689-58C5-4180-9BA2-FA82BDFEF587}" type="datetimeFigureOut">
              <a:rPr lang="en-US" smtClean="0"/>
              <a:t>2/23/2022</a:t>
            </a:fld>
            <a:endParaRPr lang="en-US" dirty="0"/>
          </a:p>
        </p:txBody>
      </p:sp>
      <p:sp>
        <p:nvSpPr>
          <p:cNvPr id="5" name="Footer Placeholder 4">
            <a:extLst>
              <a:ext uri="{FF2B5EF4-FFF2-40B4-BE49-F238E27FC236}">
                <a16:creationId xmlns:a16="http://schemas.microsoft.com/office/drawing/2014/main" id="{6405D1F6-85B5-423F-9E60-693F70FF2E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65C98B0-14A4-4923-8615-297C559992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BD183-B760-4DA8-805E-E0AA2DC5D9BF}" type="slidenum">
              <a:rPr lang="en-US" smtClean="0"/>
              <a:t>‹#›</a:t>
            </a:fld>
            <a:endParaRPr lang="en-US" dirty="0"/>
          </a:p>
        </p:txBody>
      </p:sp>
    </p:spTree>
    <p:extLst>
      <p:ext uri="{BB962C8B-B14F-4D97-AF65-F5344CB8AC3E}">
        <p14:creationId xmlns:p14="http://schemas.microsoft.com/office/powerpoint/2010/main" val="916169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rcabrisk.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CovidSickLeave@mass.gov" TargetMode="External"/><Relationship Id="rId2" Type="http://schemas.openxmlformats.org/officeDocument/2006/relationships/hyperlink" Target="https://www.mass.gov/info-details/covid-19-temporary-emergency-paid-sick-leave-program" TargetMode="External"/><Relationship Id="rId1" Type="http://schemas.openxmlformats.org/officeDocument/2006/relationships/slideLayout" Target="../slideLayouts/slideLayout2.xml"/><Relationship Id="rId4" Type="http://schemas.openxmlformats.org/officeDocument/2006/relationships/hyperlink" Target="mailto:epsl@rcab.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mass.gov/doc/massachusetts-covid-19-emergency-paid-sick-leave-notice-to-employees/downloa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mass.gov/info-details/covid-19-temporary-emergency-paid-sick-leave-program#leave-amoun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A94871E-96FC-4ADE-815B-41A636E34F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DF09577-8055-432E-8164-D00FB18F3E3C}"/>
              </a:ext>
            </a:extLst>
          </p:cNvPr>
          <p:cNvSpPr>
            <a:spLocks noGrp="1"/>
          </p:cNvSpPr>
          <p:nvPr>
            <p:ph type="ctrTitle"/>
          </p:nvPr>
        </p:nvSpPr>
        <p:spPr>
          <a:xfrm>
            <a:off x="640080" y="320040"/>
            <a:ext cx="6692827" cy="3892669"/>
          </a:xfrm>
        </p:spPr>
        <p:txBody>
          <a:bodyPr>
            <a:normAutofit/>
          </a:bodyPr>
          <a:lstStyle/>
          <a:p>
            <a:pPr algn="l"/>
            <a:br>
              <a:rPr lang="en-US" sz="5100" b="1" dirty="0"/>
            </a:br>
            <a:r>
              <a:rPr lang="en-US" sz="5100" b="1" dirty="0">
                <a:latin typeface="+mn-lt"/>
              </a:rPr>
              <a:t>Mass. COVID-19 Temporary Emergency Paid Sick Leave</a:t>
            </a:r>
          </a:p>
        </p:txBody>
      </p:sp>
      <p:sp>
        <p:nvSpPr>
          <p:cNvPr id="3" name="Subtitle 2">
            <a:extLst>
              <a:ext uri="{FF2B5EF4-FFF2-40B4-BE49-F238E27FC236}">
                <a16:creationId xmlns:a16="http://schemas.microsoft.com/office/drawing/2014/main" id="{A84D8E9E-EA92-410B-A42C-91C6E6CA1FCC}"/>
              </a:ext>
            </a:extLst>
          </p:cNvPr>
          <p:cNvSpPr>
            <a:spLocks noGrp="1"/>
          </p:cNvSpPr>
          <p:nvPr>
            <p:ph type="subTitle" idx="1"/>
          </p:nvPr>
        </p:nvSpPr>
        <p:spPr>
          <a:xfrm>
            <a:off x="640080" y="4631161"/>
            <a:ext cx="6692827" cy="1569486"/>
          </a:xfrm>
        </p:spPr>
        <p:txBody>
          <a:bodyPr>
            <a:normAutofit/>
          </a:bodyPr>
          <a:lstStyle/>
          <a:p>
            <a:pPr algn="l"/>
            <a:endParaRPr lang="en-US" b="1" dirty="0"/>
          </a:p>
          <a:p>
            <a:pPr algn="l"/>
            <a:r>
              <a:rPr lang="en-US" b="1" dirty="0"/>
              <a:t>January 2022</a:t>
            </a:r>
          </a:p>
          <a:p>
            <a:pPr algn="l"/>
            <a:endParaRPr lang="en-US" b="1" dirty="0"/>
          </a:p>
          <a:p>
            <a:pPr algn="l"/>
            <a:endParaRPr lang="en-US" b="1" dirty="0"/>
          </a:p>
        </p:txBody>
      </p:sp>
      <p:sp>
        <p:nvSpPr>
          <p:cNvPr id="12"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5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picture containing diagram&#10;&#10;Description automatically generated">
            <a:extLst>
              <a:ext uri="{FF2B5EF4-FFF2-40B4-BE49-F238E27FC236}">
                <a16:creationId xmlns:a16="http://schemas.microsoft.com/office/drawing/2014/main" id="{0156286E-0BA0-489A-89C5-86E01B8AF6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1544" y="501576"/>
            <a:ext cx="4087368" cy="5618373"/>
          </a:xfrm>
          <a:prstGeom prst="rect">
            <a:avLst/>
          </a:prstGeom>
        </p:spPr>
      </p:pic>
    </p:spTree>
    <p:extLst>
      <p:ext uri="{BB962C8B-B14F-4D97-AF65-F5344CB8AC3E}">
        <p14:creationId xmlns:p14="http://schemas.microsoft.com/office/powerpoint/2010/main" val="1093220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CC735-4D48-40BB-870D-74A78A442E6D}"/>
              </a:ext>
            </a:extLst>
          </p:cNvPr>
          <p:cNvSpPr>
            <a:spLocks noGrp="1"/>
          </p:cNvSpPr>
          <p:nvPr>
            <p:ph type="title"/>
          </p:nvPr>
        </p:nvSpPr>
        <p:spPr/>
        <p:txBody>
          <a:bodyPr>
            <a:normAutofit/>
          </a:bodyPr>
          <a:lstStyle/>
          <a:p>
            <a:r>
              <a:rPr lang="en-US" sz="3600" b="1" dirty="0">
                <a:latin typeface="+mn-lt"/>
              </a:rPr>
              <a:t>Leave Amounts</a:t>
            </a:r>
          </a:p>
        </p:txBody>
      </p:sp>
      <p:sp>
        <p:nvSpPr>
          <p:cNvPr id="3" name="Content Placeholder 2">
            <a:extLst>
              <a:ext uri="{FF2B5EF4-FFF2-40B4-BE49-F238E27FC236}">
                <a16:creationId xmlns:a16="http://schemas.microsoft.com/office/drawing/2014/main" id="{614A33C0-52B4-439F-81AC-36E3AAFF11E9}"/>
              </a:ext>
            </a:extLst>
          </p:cNvPr>
          <p:cNvSpPr>
            <a:spLocks noGrp="1"/>
          </p:cNvSpPr>
          <p:nvPr>
            <p:ph idx="1"/>
          </p:nvPr>
        </p:nvSpPr>
        <p:spPr/>
        <p:txBody>
          <a:bodyPr>
            <a:normAutofit fontScale="92500" lnSpcReduction="20000"/>
          </a:bodyPr>
          <a:lstStyle/>
          <a:p>
            <a:r>
              <a:rPr lang="en-US" dirty="0"/>
              <a:t>Employers must provide 40 hours of MA EPSL to their employees who work 40 or more hours per week.</a:t>
            </a:r>
          </a:p>
          <a:p>
            <a:r>
              <a:rPr lang="en-US" dirty="0"/>
              <a:t>For employees who regularly work fewer than 40 hours per week, employers must provide EPSL in an amount that is equal to the average number of hours that such employee works per week.</a:t>
            </a:r>
          </a:p>
          <a:p>
            <a:r>
              <a:rPr lang="en-US" dirty="0"/>
              <a:t>For employees whose schedule and weekly hours vary from week to week, employers must provide EPSL that is equal to the average number of hours that the employee was scheduled to work per week over the previous 6 months.</a:t>
            </a:r>
          </a:p>
          <a:p>
            <a:r>
              <a:rPr lang="en-US" dirty="0"/>
              <a:t>If an employee with a variable schedule has not worked for the employer for 6 months, the employer must provide EPSL that is equal to the number of hours per week that the employee reasonably expected to work when hired.</a:t>
            </a:r>
          </a:p>
        </p:txBody>
      </p:sp>
    </p:spTree>
    <p:extLst>
      <p:ext uri="{BB962C8B-B14F-4D97-AF65-F5344CB8AC3E}">
        <p14:creationId xmlns:p14="http://schemas.microsoft.com/office/powerpoint/2010/main" val="1590288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F8FD7-94BB-460E-9227-711556838163}"/>
              </a:ext>
            </a:extLst>
          </p:cNvPr>
          <p:cNvSpPr>
            <a:spLocks noGrp="1"/>
          </p:cNvSpPr>
          <p:nvPr>
            <p:ph type="title"/>
          </p:nvPr>
        </p:nvSpPr>
        <p:spPr/>
        <p:txBody>
          <a:bodyPr>
            <a:normAutofit/>
          </a:bodyPr>
          <a:lstStyle/>
          <a:p>
            <a:r>
              <a:rPr lang="en-US" sz="3600" b="1" dirty="0">
                <a:latin typeface="+mn-lt"/>
              </a:rPr>
              <a:t>Compensation During Leave</a:t>
            </a:r>
          </a:p>
        </p:txBody>
      </p:sp>
      <p:sp>
        <p:nvSpPr>
          <p:cNvPr id="3" name="Content Placeholder 2">
            <a:extLst>
              <a:ext uri="{FF2B5EF4-FFF2-40B4-BE49-F238E27FC236}">
                <a16:creationId xmlns:a16="http://schemas.microsoft.com/office/drawing/2014/main" id="{4ADF9346-E00C-4CA6-9474-FA668A1C5903}"/>
              </a:ext>
            </a:extLst>
          </p:cNvPr>
          <p:cNvSpPr>
            <a:spLocks noGrp="1"/>
          </p:cNvSpPr>
          <p:nvPr>
            <p:ph idx="1"/>
          </p:nvPr>
        </p:nvSpPr>
        <p:spPr/>
        <p:txBody>
          <a:bodyPr>
            <a:normAutofit fontScale="92500" lnSpcReduction="10000"/>
          </a:bodyPr>
          <a:lstStyle/>
          <a:p>
            <a:r>
              <a:rPr lang="en-US" dirty="0"/>
              <a:t>An employee who uses MA EPSL is entitled to compensation from the employer at the employee’s regular rate of pay, up to </a:t>
            </a:r>
            <a:r>
              <a:rPr lang="en-US" b="1" u="sng" dirty="0"/>
              <a:t>$850 maximum </a:t>
            </a:r>
            <a:r>
              <a:rPr lang="en-US" dirty="0"/>
              <a:t>per employee (which is also the maximum for which the employer may seek reimbursement for any one employee, including cost of benefits.)</a:t>
            </a:r>
          </a:p>
          <a:p>
            <a:r>
              <a:rPr lang="en-US" dirty="0"/>
              <a:t>Also must maintain all benefits to which employee is entitled, including health insurance, vacation leave, sick leave, etc.</a:t>
            </a:r>
          </a:p>
          <a:p>
            <a:r>
              <a:rPr lang="en-US" dirty="0"/>
              <a:t>An employee may not receive more than 100% of his/her regular weekly wages in a week.</a:t>
            </a:r>
          </a:p>
          <a:p>
            <a:r>
              <a:rPr lang="en-US" dirty="0"/>
              <a:t>Compensation for EPSL may be reduced by the amount of wages or wage replacement that an employee receives for that period under any government program or law.</a:t>
            </a:r>
          </a:p>
        </p:txBody>
      </p:sp>
    </p:spTree>
    <p:extLst>
      <p:ext uri="{BB962C8B-B14F-4D97-AF65-F5344CB8AC3E}">
        <p14:creationId xmlns:p14="http://schemas.microsoft.com/office/powerpoint/2010/main" val="2070972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0BE03-3FFC-4DF5-B03D-AE3F5880118A}"/>
              </a:ext>
            </a:extLst>
          </p:cNvPr>
          <p:cNvSpPr>
            <a:spLocks noGrp="1"/>
          </p:cNvSpPr>
          <p:nvPr>
            <p:ph type="title"/>
          </p:nvPr>
        </p:nvSpPr>
        <p:spPr/>
        <p:txBody>
          <a:bodyPr>
            <a:normAutofit/>
          </a:bodyPr>
          <a:lstStyle/>
          <a:p>
            <a:r>
              <a:rPr lang="en-US" sz="3600" b="1" dirty="0">
                <a:latin typeface="+mn-lt"/>
              </a:rPr>
              <a:t>$850 Cap (per the state’s FAQs)</a:t>
            </a:r>
          </a:p>
        </p:txBody>
      </p:sp>
      <p:sp>
        <p:nvSpPr>
          <p:cNvPr id="3" name="Content Placeholder 2">
            <a:extLst>
              <a:ext uri="{FF2B5EF4-FFF2-40B4-BE49-F238E27FC236}">
                <a16:creationId xmlns:a16="http://schemas.microsoft.com/office/drawing/2014/main" id="{F55102A7-9635-4DF6-AD74-592C7A4150C8}"/>
              </a:ext>
            </a:extLst>
          </p:cNvPr>
          <p:cNvSpPr>
            <a:spLocks noGrp="1"/>
          </p:cNvSpPr>
          <p:nvPr>
            <p:ph idx="1"/>
          </p:nvPr>
        </p:nvSpPr>
        <p:spPr>
          <a:xfrm>
            <a:off x="838200" y="1697038"/>
            <a:ext cx="10515600" cy="4351338"/>
          </a:xfrm>
        </p:spPr>
        <p:txBody>
          <a:bodyPr/>
          <a:lstStyle/>
          <a:p>
            <a:r>
              <a:rPr lang="en-US" dirty="0"/>
              <a:t>Q	For an employee who makes more than $850 per week, does this mean the employer is required to grant her/him 40 hours off but only pay for a portion of the time?  If this is the case, is it ok to allow employees to use PTO to make up the difference?</a:t>
            </a:r>
          </a:p>
          <a:p>
            <a:pPr lvl="1"/>
            <a:r>
              <a:rPr lang="en-US" dirty="0"/>
              <a:t>Yes, the law requires 40 hours (for full-time employees, prorated for part-time), but only requires payment of $850, including benefits.</a:t>
            </a:r>
          </a:p>
          <a:p>
            <a:pPr lvl="1"/>
            <a:r>
              <a:rPr lang="en-US" dirty="0"/>
              <a:t>Yes, employees may use other forms of paid time off, such as sick leave, in order to earn their normal rate of pay.  In that case, once the $850 dollar cap is hit, the leave times could run concurrently.</a:t>
            </a:r>
          </a:p>
        </p:txBody>
      </p:sp>
    </p:spTree>
    <p:extLst>
      <p:ext uri="{BB962C8B-B14F-4D97-AF65-F5344CB8AC3E}">
        <p14:creationId xmlns:p14="http://schemas.microsoft.com/office/powerpoint/2010/main" val="2424122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A3992-2872-4D5F-A0A4-E39698FF38F2}"/>
              </a:ext>
            </a:extLst>
          </p:cNvPr>
          <p:cNvSpPr>
            <a:spLocks noGrp="1"/>
          </p:cNvSpPr>
          <p:nvPr>
            <p:ph type="title"/>
          </p:nvPr>
        </p:nvSpPr>
        <p:spPr/>
        <p:txBody>
          <a:bodyPr>
            <a:normAutofit/>
          </a:bodyPr>
          <a:lstStyle/>
          <a:p>
            <a:r>
              <a:rPr lang="en-US" sz="3400" b="1" dirty="0">
                <a:latin typeface="+mn-lt"/>
              </a:rPr>
              <a:t>Interactions With Other Paid Leave</a:t>
            </a:r>
          </a:p>
        </p:txBody>
      </p:sp>
      <p:sp>
        <p:nvSpPr>
          <p:cNvPr id="3" name="Content Placeholder 2">
            <a:extLst>
              <a:ext uri="{FF2B5EF4-FFF2-40B4-BE49-F238E27FC236}">
                <a16:creationId xmlns:a16="http://schemas.microsoft.com/office/drawing/2014/main" id="{83024F1F-4AD8-4893-9280-6981CB36078D}"/>
              </a:ext>
            </a:extLst>
          </p:cNvPr>
          <p:cNvSpPr>
            <a:spLocks noGrp="1"/>
          </p:cNvSpPr>
          <p:nvPr>
            <p:ph idx="1"/>
          </p:nvPr>
        </p:nvSpPr>
        <p:spPr/>
        <p:txBody>
          <a:bodyPr/>
          <a:lstStyle/>
          <a:p>
            <a:r>
              <a:rPr lang="en-US" dirty="0"/>
              <a:t>MA EPSL is in addition to earned sick leave owed under the MA Earned Sick Time Law and any existing policy or program of the employer.</a:t>
            </a:r>
          </a:p>
          <a:p>
            <a:r>
              <a:rPr lang="en-US" dirty="0"/>
              <a:t>An employer may adopt a more generous COVID-related paid sick leave policy.</a:t>
            </a:r>
          </a:p>
          <a:p>
            <a:r>
              <a:rPr lang="en-US" dirty="0"/>
              <a:t>Employers may not require employees to use other types of available paid leave (e.g., sick, vacation) before they use MA COVID-19 EPSL.</a:t>
            </a:r>
          </a:p>
          <a:p>
            <a:r>
              <a:rPr lang="en-US" dirty="0"/>
              <a:t>Employers may not require employees to search for or find a replacement worker to cover the time the employee will miss while using COVID-19 EPSL.</a:t>
            </a:r>
          </a:p>
          <a:p>
            <a:pPr marL="457200" lvl="1" indent="0">
              <a:buNone/>
            </a:pPr>
            <a:endParaRPr lang="en-US" dirty="0"/>
          </a:p>
        </p:txBody>
      </p:sp>
    </p:spTree>
    <p:extLst>
      <p:ext uri="{BB962C8B-B14F-4D97-AF65-F5344CB8AC3E}">
        <p14:creationId xmlns:p14="http://schemas.microsoft.com/office/powerpoint/2010/main" val="1049665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25E18-50FD-4FAA-9CB4-74233238517D}"/>
              </a:ext>
            </a:extLst>
          </p:cNvPr>
          <p:cNvSpPr>
            <a:spLocks noGrp="1"/>
          </p:cNvSpPr>
          <p:nvPr>
            <p:ph type="title"/>
          </p:nvPr>
        </p:nvSpPr>
        <p:spPr/>
        <p:txBody>
          <a:bodyPr>
            <a:normAutofit/>
          </a:bodyPr>
          <a:lstStyle/>
          <a:p>
            <a:r>
              <a:rPr lang="en-US" sz="3600" b="1" dirty="0">
                <a:latin typeface="+mn-lt"/>
              </a:rPr>
              <a:t>Employee Notice Of Need For Leave</a:t>
            </a:r>
          </a:p>
        </p:txBody>
      </p:sp>
      <p:sp>
        <p:nvSpPr>
          <p:cNvPr id="3" name="Content Placeholder 2">
            <a:extLst>
              <a:ext uri="{FF2B5EF4-FFF2-40B4-BE49-F238E27FC236}">
                <a16:creationId xmlns:a16="http://schemas.microsoft.com/office/drawing/2014/main" id="{DBE0AAFD-F91C-49A2-B625-C08592E40726}"/>
              </a:ext>
            </a:extLst>
          </p:cNvPr>
          <p:cNvSpPr>
            <a:spLocks noGrp="1"/>
          </p:cNvSpPr>
          <p:nvPr>
            <p:ph idx="1"/>
          </p:nvPr>
        </p:nvSpPr>
        <p:spPr/>
        <p:txBody>
          <a:bodyPr/>
          <a:lstStyle/>
          <a:p>
            <a:r>
              <a:rPr lang="en-US" dirty="0"/>
              <a:t>An employee must provide notice of the need for COVID-19 EPSL as soon as practicable or foreseeable for the first workday in which an employee uses the leave.</a:t>
            </a:r>
          </a:p>
          <a:p>
            <a:r>
              <a:rPr lang="en-US" dirty="0"/>
              <a:t>For subsequent days, an employer may require the employee to follow reasonable notice procedures in order to continue receiving COVID-19 EPSL.</a:t>
            </a:r>
          </a:p>
          <a:p>
            <a:r>
              <a:rPr lang="en-US" dirty="0"/>
              <a:t>An employee may use COVID-19 EPSL on an intermittent basis and in hourly increments.</a:t>
            </a:r>
          </a:p>
        </p:txBody>
      </p:sp>
    </p:spTree>
    <p:extLst>
      <p:ext uri="{BB962C8B-B14F-4D97-AF65-F5344CB8AC3E}">
        <p14:creationId xmlns:p14="http://schemas.microsoft.com/office/powerpoint/2010/main" val="1189135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B581C-48ED-44B9-8820-4238873A83C0}"/>
              </a:ext>
            </a:extLst>
          </p:cNvPr>
          <p:cNvSpPr>
            <a:spLocks noGrp="1"/>
          </p:cNvSpPr>
          <p:nvPr>
            <p:ph type="title"/>
          </p:nvPr>
        </p:nvSpPr>
        <p:spPr/>
        <p:txBody>
          <a:bodyPr>
            <a:normAutofit/>
          </a:bodyPr>
          <a:lstStyle/>
          <a:p>
            <a:r>
              <a:rPr lang="en-US" sz="3600" b="1" dirty="0">
                <a:latin typeface="+mn-lt"/>
              </a:rPr>
              <a:t>Reimbursement and Documentation</a:t>
            </a:r>
          </a:p>
        </p:txBody>
      </p:sp>
      <p:sp>
        <p:nvSpPr>
          <p:cNvPr id="3" name="Content Placeholder 2">
            <a:extLst>
              <a:ext uri="{FF2B5EF4-FFF2-40B4-BE49-F238E27FC236}">
                <a16:creationId xmlns:a16="http://schemas.microsoft.com/office/drawing/2014/main" id="{7B823729-EA22-4BCC-B14F-F1913B0DD3D3}"/>
              </a:ext>
            </a:extLst>
          </p:cNvPr>
          <p:cNvSpPr>
            <a:spLocks noGrp="1"/>
          </p:cNvSpPr>
          <p:nvPr>
            <p:ph idx="1"/>
          </p:nvPr>
        </p:nvSpPr>
        <p:spPr/>
        <p:txBody>
          <a:bodyPr/>
          <a:lstStyle/>
          <a:p>
            <a:r>
              <a:rPr lang="en-US" dirty="0"/>
              <a:t>Employers that are not eligible for reimbursement through the federal tax credit under the FFCRA may seek reimbursement from the Commonwealth for the cost of paying an employee and continuing her/his benefits up to $850.</a:t>
            </a:r>
          </a:p>
          <a:p>
            <a:r>
              <a:rPr lang="en-US" dirty="0"/>
              <a:t>In order to be eligible for reimbursement from the Commonwealth, an employer must require an employee to submit a written request for COVID-19 EPSL and provide relevant supporting written documentation to their HR office.  </a:t>
            </a:r>
          </a:p>
          <a:p>
            <a:pPr lvl="1"/>
            <a:r>
              <a:rPr lang="en-US" dirty="0"/>
              <a:t>For our parishes and schools, in the absence of a designated HR office, the Business Manager/Finance &amp; Operations Manager would normally serve as the collector of such written requests and supporting documentation. </a:t>
            </a:r>
          </a:p>
        </p:txBody>
      </p:sp>
    </p:spTree>
    <p:extLst>
      <p:ext uri="{BB962C8B-B14F-4D97-AF65-F5344CB8AC3E}">
        <p14:creationId xmlns:p14="http://schemas.microsoft.com/office/powerpoint/2010/main" val="4272179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5CA84-9209-42A1-ABE9-86FF64723011}"/>
              </a:ext>
            </a:extLst>
          </p:cNvPr>
          <p:cNvSpPr>
            <a:spLocks noGrp="1"/>
          </p:cNvSpPr>
          <p:nvPr>
            <p:ph type="title"/>
          </p:nvPr>
        </p:nvSpPr>
        <p:spPr>
          <a:xfrm>
            <a:off x="838200" y="312738"/>
            <a:ext cx="10515600" cy="1325563"/>
          </a:xfrm>
        </p:spPr>
        <p:txBody>
          <a:bodyPr>
            <a:normAutofit/>
          </a:bodyPr>
          <a:lstStyle/>
          <a:p>
            <a:r>
              <a:rPr lang="en-US" sz="3600" b="1" dirty="0">
                <a:latin typeface="+mn-lt"/>
              </a:rPr>
              <a:t>Reimbursement and Documentation (con’t)</a:t>
            </a:r>
          </a:p>
        </p:txBody>
      </p:sp>
      <p:sp>
        <p:nvSpPr>
          <p:cNvPr id="3" name="Content Placeholder 2">
            <a:extLst>
              <a:ext uri="{FF2B5EF4-FFF2-40B4-BE49-F238E27FC236}">
                <a16:creationId xmlns:a16="http://schemas.microsoft.com/office/drawing/2014/main" id="{03E75B00-38A4-461C-8F5C-41CBFB4EE3E2}"/>
              </a:ext>
            </a:extLst>
          </p:cNvPr>
          <p:cNvSpPr>
            <a:spLocks noGrp="1"/>
          </p:cNvSpPr>
          <p:nvPr>
            <p:ph idx="1"/>
          </p:nvPr>
        </p:nvSpPr>
        <p:spPr>
          <a:xfrm>
            <a:off x="838200" y="1638301"/>
            <a:ext cx="10515600" cy="4854574"/>
          </a:xfrm>
        </p:spPr>
        <p:txBody>
          <a:bodyPr>
            <a:normAutofit fontScale="92500" lnSpcReduction="10000"/>
          </a:bodyPr>
          <a:lstStyle/>
          <a:p>
            <a:r>
              <a:rPr lang="en-US" sz="2600" dirty="0"/>
              <a:t>You should use a form that requires employees to provide all of the following information for all requests:</a:t>
            </a:r>
          </a:p>
          <a:p>
            <a:pPr lvl="1"/>
            <a:r>
              <a:rPr lang="en-US" dirty="0"/>
              <a:t>Employee’s name</a:t>
            </a:r>
          </a:p>
          <a:p>
            <a:pPr lvl="1"/>
            <a:r>
              <a:rPr lang="en-US" dirty="0"/>
              <a:t>Date(s) for which leave is requested and taken</a:t>
            </a:r>
          </a:p>
          <a:p>
            <a:pPr lvl="1"/>
            <a:r>
              <a:rPr lang="en-US" dirty="0"/>
              <a:t>Statement of the COVID-19 related reason the employee is requesting leave and written support for such reason</a:t>
            </a:r>
          </a:p>
          <a:p>
            <a:pPr lvl="1"/>
            <a:r>
              <a:rPr lang="en-US" dirty="0"/>
              <a:t>Statement that because of the COVID-19 related reason, the employee is unable to work or telework</a:t>
            </a:r>
          </a:p>
          <a:p>
            <a:pPr lvl="1"/>
            <a:endParaRPr lang="en-US" dirty="0"/>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If the leave is based on a quarantine order or self-quarantine advice, the statement from the employee must also include: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The name of the governmental entity ordering quarantine or the name of the health care provider or employer advising self-quarantine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If the person subject to quarantine or advised to self-quarantine is not the employee, that person’s name and relation to the employee.</a:t>
            </a:r>
          </a:p>
          <a:p>
            <a:pPr lvl="1"/>
            <a:endParaRPr lang="en-US" dirty="0"/>
          </a:p>
          <a:p>
            <a:pPr lvl="1"/>
            <a:endParaRPr lang="en-US" dirty="0"/>
          </a:p>
        </p:txBody>
      </p:sp>
    </p:spTree>
    <p:extLst>
      <p:ext uri="{BB962C8B-B14F-4D97-AF65-F5344CB8AC3E}">
        <p14:creationId xmlns:p14="http://schemas.microsoft.com/office/powerpoint/2010/main" val="494239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39827-C7D1-4558-A437-3289F55F324D}"/>
              </a:ext>
            </a:extLst>
          </p:cNvPr>
          <p:cNvSpPr>
            <a:spLocks noGrp="1"/>
          </p:cNvSpPr>
          <p:nvPr>
            <p:ph type="title"/>
          </p:nvPr>
        </p:nvSpPr>
        <p:spPr/>
        <p:txBody>
          <a:bodyPr>
            <a:normAutofit/>
          </a:bodyPr>
          <a:lstStyle/>
          <a:p>
            <a:r>
              <a:rPr lang="en-US" sz="3600" b="1" dirty="0">
                <a:latin typeface="+mn-lt"/>
              </a:rPr>
              <a:t>Reimbursement and Documentation (con’t)</a:t>
            </a:r>
          </a:p>
        </p:txBody>
      </p:sp>
      <p:sp>
        <p:nvSpPr>
          <p:cNvPr id="3" name="Content Placeholder 2">
            <a:extLst>
              <a:ext uri="{FF2B5EF4-FFF2-40B4-BE49-F238E27FC236}">
                <a16:creationId xmlns:a16="http://schemas.microsoft.com/office/drawing/2014/main" id="{A9CE5E93-4630-4E99-8305-8B4306635781}"/>
              </a:ext>
            </a:extLst>
          </p:cNvPr>
          <p:cNvSpPr>
            <a:spLocks noGrp="1"/>
          </p:cNvSpPr>
          <p:nvPr>
            <p:ph idx="1"/>
          </p:nvPr>
        </p:nvSpPr>
        <p:spPr>
          <a:xfrm>
            <a:off x="838200" y="1571625"/>
            <a:ext cx="10515600" cy="4605338"/>
          </a:xfrm>
        </p:spPr>
        <p:txBody>
          <a:bodyPr>
            <a:normAutofit/>
          </a:bodyPr>
          <a:lstStyle/>
          <a:p>
            <a:pPr lvl="1"/>
            <a:endParaRPr lang="en-US" dirty="0"/>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The Commonwealth has posted a standard form for use at an employer’s option at mass.gov.</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700" dirty="0">
                <a:solidFill>
                  <a:prstClr val="black"/>
                </a:solidFill>
                <a:latin typeface="Calibri" panose="020F0502020204030204"/>
              </a:rPr>
              <a:t>For our locations, a Sample MA COVID-19 Temporary Emergency Paid Sick Leave Request Form is available at the following link under MA EPSL: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RCAB Office of Risk Management – Risk Management Website of the Archdiocese of Boston (rcabrisk.org)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17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17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It is important that you treat health information regarding an employee or employee’s family member(s) as </a:t>
            </a:r>
            <a:r>
              <a:rPr kumimoji="0" lang="en-US" sz="2000" b="0" i="0" u="sng" strike="noStrike" kern="1200" cap="none" spc="0" normalizeH="0" baseline="0" noProof="0" dirty="0">
                <a:ln>
                  <a:noFill/>
                </a:ln>
                <a:solidFill>
                  <a:prstClr val="black"/>
                </a:solidFill>
                <a:effectLst/>
                <a:uLnTx/>
                <a:uFillTx/>
                <a:latin typeface="Calibri" panose="020F0502020204030204"/>
                <a:ea typeface="+mn-ea"/>
                <a:cs typeface="+mn-cs"/>
              </a:rPr>
              <a:t>confidential medical records </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in accordance with applicable state and federal law and must not disclose such information to any third parties without the employee’s express permission.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lvl="1"/>
            <a:endParaRPr lang="en-US" dirty="0"/>
          </a:p>
        </p:txBody>
      </p:sp>
    </p:spTree>
    <p:extLst>
      <p:ext uri="{BB962C8B-B14F-4D97-AF65-F5344CB8AC3E}">
        <p14:creationId xmlns:p14="http://schemas.microsoft.com/office/powerpoint/2010/main" val="1670000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C4292-E404-4644-874B-6ED2059F7B7E}"/>
              </a:ext>
            </a:extLst>
          </p:cNvPr>
          <p:cNvSpPr>
            <a:spLocks noGrp="1"/>
          </p:cNvSpPr>
          <p:nvPr>
            <p:ph type="title"/>
          </p:nvPr>
        </p:nvSpPr>
        <p:spPr/>
        <p:txBody>
          <a:bodyPr>
            <a:normAutofit/>
          </a:bodyPr>
          <a:lstStyle/>
          <a:p>
            <a:r>
              <a:rPr lang="en-US" sz="3200" b="1" dirty="0">
                <a:latin typeface="+mn-lt"/>
              </a:rPr>
              <a:t>Reimbursement and Documentation (con’t)</a:t>
            </a:r>
          </a:p>
        </p:txBody>
      </p:sp>
      <p:sp>
        <p:nvSpPr>
          <p:cNvPr id="3" name="Content Placeholder 2">
            <a:extLst>
              <a:ext uri="{FF2B5EF4-FFF2-40B4-BE49-F238E27FC236}">
                <a16:creationId xmlns:a16="http://schemas.microsoft.com/office/drawing/2014/main" id="{5720DF87-9012-48CA-8F09-70DCA4288387}"/>
              </a:ext>
            </a:extLst>
          </p:cNvPr>
          <p:cNvSpPr>
            <a:spLocks noGrp="1"/>
          </p:cNvSpPr>
          <p:nvPr>
            <p:ph idx="1"/>
          </p:nvPr>
        </p:nvSpPr>
        <p:spPr>
          <a:xfrm>
            <a:off x="838200" y="1690688"/>
            <a:ext cx="10515600" cy="4659777"/>
          </a:xfrm>
        </p:spPr>
        <p:txBody>
          <a:bodyPr>
            <a:normAutofit fontScale="92500" lnSpcReduction="20000"/>
          </a:bodyPr>
          <a:lstStyle/>
          <a:p>
            <a:r>
              <a:rPr lang="en-US" dirty="0"/>
              <a:t>To apply for reimbursement, employers will need to collect the following information from the employee:</a:t>
            </a:r>
          </a:p>
          <a:p>
            <a:pPr lvl="1"/>
            <a:r>
              <a:rPr lang="en-US" dirty="0"/>
              <a:t>The employee’s social security or tax ID number</a:t>
            </a:r>
          </a:p>
          <a:p>
            <a:pPr lvl="1"/>
            <a:r>
              <a:rPr lang="en-US" dirty="0"/>
              <a:t>The employee ID number</a:t>
            </a:r>
            <a:endParaRPr lang="en-US" dirty="0">
              <a:highlight>
                <a:srgbClr val="FFFF00"/>
              </a:highlight>
            </a:endParaRPr>
          </a:p>
          <a:p>
            <a:pPr lvl="1"/>
            <a:r>
              <a:rPr lang="en-US" dirty="0"/>
              <a:t>The length of the leave (in HOURS) and wages paid during that leave that are not eligible for federal tax credits, and are not otherwise paid under any other government program or law</a:t>
            </a:r>
          </a:p>
          <a:p>
            <a:pPr lvl="1"/>
            <a:r>
              <a:rPr lang="en-US" dirty="0"/>
              <a:t>Benefits applicable to the employee taking leave</a:t>
            </a:r>
          </a:p>
          <a:p>
            <a:pPr lvl="1"/>
            <a:r>
              <a:rPr lang="en-US" dirty="0"/>
              <a:t>The number of HOURS in the employee’s regular schedule, or </a:t>
            </a:r>
          </a:p>
          <a:p>
            <a:pPr lvl="2"/>
            <a:r>
              <a:rPr lang="en-US" dirty="0"/>
              <a:t>(A) if the employee has no regular schedule, the hours that the employee was scheduled to work per week over the six-month period immediately preceding the date on which such employee takes EPSL, including hours for which such employee took leave of any type; or </a:t>
            </a:r>
          </a:p>
          <a:p>
            <a:pPr lvl="2"/>
            <a:endParaRPr lang="en-US" dirty="0"/>
          </a:p>
          <a:p>
            <a:pPr lvl="2"/>
            <a:r>
              <a:rPr lang="en-US" dirty="0"/>
              <a:t>(B) if the employee did not work over such six-month period, is equal to the reasonable expectation of the employee at the time of hiring of the average number of hours per week that the employee would normally be scheduled to work.</a:t>
            </a:r>
          </a:p>
        </p:txBody>
      </p:sp>
    </p:spTree>
    <p:extLst>
      <p:ext uri="{BB962C8B-B14F-4D97-AF65-F5344CB8AC3E}">
        <p14:creationId xmlns:p14="http://schemas.microsoft.com/office/powerpoint/2010/main" val="566932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D198A-2206-4ED3-B462-EA34B014EB9E}"/>
              </a:ext>
            </a:extLst>
          </p:cNvPr>
          <p:cNvSpPr>
            <a:spLocks noGrp="1"/>
          </p:cNvSpPr>
          <p:nvPr>
            <p:ph type="title"/>
          </p:nvPr>
        </p:nvSpPr>
        <p:spPr/>
        <p:txBody>
          <a:bodyPr>
            <a:normAutofit/>
          </a:bodyPr>
          <a:lstStyle/>
          <a:p>
            <a:r>
              <a:rPr lang="en-US" sz="3600" b="1" dirty="0">
                <a:latin typeface="+mn-lt"/>
              </a:rPr>
              <a:t>Anti-Retaliation Provision</a:t>
            </a:r>
          </a:p>
        </p:txBody>
      </p:sp>
      <p:sp>
        <p:nvSpPr>
          <p:cNvPr id="3" name="Content Placeholder 2">
            <a:extLst>
              <a:ext uri="{FF2B5EF4-FFF2-40B4-BE49-F238E27FC236}">
                <a16:creationId xmlns:a16="http://schemas.microsoft.com/office/drawing/2014/main" id="{44FE2FDE-A058-4595-94D4-20E50B1FB3DF}"/>
              </a:ext>
            </a:extLst>
          </p:cNvPr>
          <p:cNvSpPr>
            <a:spLocks noGrp="1"/>
          </p:cNvSpPr>
          <p:nvPr>
            <p:ph idx="1"/>
          </p:nvPr>
        </p:nvSpPr>
        <p:spPr>
          <a:xfrm>
            <a:off x="838200" y="1825625"/>
            <a:ext cx="10515600" cy="4499674"/>
          </a:xfrm>
        </p:spPr>
        <p:txBody>
          <a:bodyPr/>
          <a:lstStyle/>
          <a:p>
            <a:r>
              <a:rPr lang="en-US" dirty="0"/>
              <a:t>The MA Temporary EPSL Law includes broad anti-retaliation provisions, which prohibit employers from taking action to:</a:t>
            </a:r>
          </a:p>
          <a:p>
            <a:pPr lvl="1"/>
            <a:r>
              <a:rPr lang="en-US" dirty="0"/>
              <a:t>Interfere with, restrain, or deny an employee’s ability to take COVID-19 emergency paid sick leave, including but not limited to, by using an employee’s taking of COVID-19 emergency paid sick leave as a negative factor in any employment action, such as an evaluation, promotion, disciplinary action, or termination;</a:t>
            </a:r>
          </a:p>
          <a:p>
            <a:pPr lvl="1"/>
            <a:r>
              <a:rPr lang="en-US" dirty="0"/>
              <a:t>Discipline or take any other adverse action against an employee for using COVID-19 emergency paid sick leave;</a:t>
            </a:r>
          </a:p>
          <a:p>
            <a:pPr lvl="1"/>
            <a:r>
              <a:rPr lang="en-US" dirty="0"/>
              <a:t>Take any adverse action against an employee because the employee opposes practices believed to be in violation of this program, or because the employee supports the exercise of rights of another employee.</a:t>
            </a:r>
          </a:p>
        </p:txBody>
      </p:sp>
    </p:spTree>
    <p:extLst>
      <p:ext uri="{BB962C8B-B14F-4D97-AF65-F5344CB8AC3E}">
        <p14:creationId xmlns:p14="http://schemas.microsoft.com/office/powerpoint/2010/main" val="1981754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220D3-6944-453D-B344-75A4D21571B6}"/>
              </a:ext>
            </a:extLst>
          </p:cNvPr>
          <p:cNvSpPr>
            <a:spLocks noGrp="1"/>
          </p:cNvSpPr>
          <p:nvPr>
            <p:ph type="title"/>
          </p:nvPr>
        </p:nvSpPr>
        <p:spPr/>
        <p:txBody>
          <a:bodyPr>
            <a:normAutofit/>
          </a:bodyPr>
          <a:lstStyle/>
          <a:p>
            <a:r>
              <a:rPr lang="en-US" sz="3600" b="1" dirty="0">
                <a:latin typeface="+mn-lt"/>
              </a:rPr>
              <a:t>Overview</a:t>
            </a:r>
          </a:p>
        </p:txBody>
      </p:sp>
      <p:sp>
        <p:nvSpPr>
          <p:cNvPr id="3" name="Content Placeholder 2">
            <a:extLst>
              <a:ext uri="{FF2B5EF4-FFF2-40B4-BE49-F238E27FC236}">
                <a16:creationId xmlns:a16="http://schemas.microsoft.com/office/drawing/2014/main" id="{2835BF90-2912-43F6-911A-9743DDBB1FA2}"/>
              </a:ext>
            </a:extLst>
          </p:cNvPr>
          <p:cNvSpPr>
            <a:spLocks noGrp="1"/>
          </p:cNvSpPr>
          <p:nvPr>
            <p:ph idx="1"/>
          </p:nvPr>
        </p:nvSpPr>
        <p:spPr/>
        <p:txBody>
          <a:bodyPr/>
          <a:lstStyle/>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a:effectLst/>
                <a:latin typeface="Calibri" panose="020F0502020204030204" pitchFamily="34" charset="0"/>
                <a:ea typeface="Calibri" panose="020F0502020204030204" pitchFamily="34" charset="0"/>
                <a:cs typeface="Times New Roman" panose="02020603050405020304" pitchFamily="18" charset="0"/>
              </a:rPr>
              <a:t>An Act Providing for Massachusetts COVID-19 Emergency Paid Sick Leave (MA EPSL) was enacted by the Legislature and signed by Governor Baker, effective May 28, 2021.  On September 29, 2021, the Governor approved extension of the act to April 1, 2022.  All employers are required to make paid leave time available to employees for COVID-related illnesses, quarantine, and vaccinations, and then may apply for reimbursement from the state.</a:t>
            </a:r>
            <a:endParaRPr lang="en-US" sz="2400" dirty="0"/>
          </a:p>
        </p:txBody>
      </p:sp>
    </p:spTree>
    <p:extLst>
      <p:ext uri="{BB962C8B-B14F-4D97-AF65-F5344CB8AC3E}">
        <p14:creationId xmlns:p14="http://schemas.microsoft.com/office/powerpoint/2010/main" val="20733202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3FAB0-89EB-41E1-800F-6ADBF3207CF4}"/>
              </a:ext>
            </a:extLst>
          </p:cNvPr>
          <p:cNvSpPr>
            <a:spLocks noGrp="1"/>
          </p:cNvSpPr>
          <p:nvPr>
            <p:ph type="title"/>
          </p:nvPr>
        </p:nvSpPr>
        <p:spPr/>
        <p:txBody>
          <a:bodyPr>
            <a:normAutofit/>
          </a:bodyPr>
          <a:lstStyle/>
          <a:p>
            <a:r>
              <a:rPr lang="en-US" sz="3600" b="1" dirty="0">
                <a:latin typeface="+mn-lt"/>
              </a:rPr>
              <a:t>How to Code in PrimePay</a:t>
            </a:r>
          </a:p>
        </p:txBody>
      </p:sp>
      <p:sp>
        <p:nvSpPr>
          <p:cNvPr id="3" name="Content Placeholder 2">
            <a:extLst>
              <a:ext uri="{FF2B5EF4-FFF2-40B4-BE49-F238E27FC236}">
                <a16:creationId xmlns:a16="http://schemas.microsoft.com/office/drawing/2014/main" id="{DB161132-5317-42AF-843D-9038F5D3D36B}"/>
              </a:ext>
            </a:extLst>
          </p:cNvPr>
          <p:cNvSpPr>
            <a:spLocks noGrp="1"/>
          </p:cNvSpPr>
          <p:nvPr>
            <p:ph idx="1"/>
          </p:nvPr>
        </p:nvSpPr>
        <p:spPr>
          <a:xfrm>
            <a:off x="838200" y="1828818"/>
            <a:ext cx="11250539" cy="6390590"/>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In PrimePay, a new earnings code for the Mass. Emergency Paid Sick Leave, “MEPS,”  has been pushed out to all AB/ABZ divisions and is available for use. For compliance, tracking, and potential future reimbursement reasons, the regular Sick code must not be used for MA EPSL purposes; instead, please use the MEPS code for time taken per this new law. </a:t>
            </a:r>
            <a:endParaRPr kumimoji="0" lang="en-US" altLang="en-US" sz="1600" b="0" i="0" u="none" strike="noStrike" cap="none" normalizeH="0" baseline="0" dirty="0">
              <a:ln>
                <a:noFill/>
              </a:ln>
              <a:solidFill>
                <a:schemeClr val="tx1"/>
              </a:solidFill>
              <a:effectLst/>
            </a:endParaRPr>
          </a:p>
          <a:p>
            <a:endParaRPr lang="en-US" dirty="0"/>
          </a:p>
        </p:txBody>
      </p:sp>
      <p:pic>
        <p:nvPicPr>
          <p:cNvPr id="1025" name="Picture 4">
            <a:extLst>
              <a:ext uri="{FF2B5EF4-FFF2-40B4-BE49-F238E27FC236}">
                <a16:creationId xmlns:a16="http://schemas.microsoft.com/office/drawing/2014/main" id="{67571C93-E074-4AF6-89B8-A5D64004E2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1264" y="3247511"/>
            <a:ext cx="3409950" cy="312170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66C7B24B-2126-415F-B07E-E69232D8DE25}"/>
              </a:ext>
            </a:extLst>
          </p:cNvPr>
          <p:cNvSpPr>
            <a:spLocks noChangeArrowheads="1"/>
          </p:cNvSpPr>
          <p:nvPr/>
        </p:nvSpPr>
        <p:spPr bwMode="auto">
          <a:xfrm>
            <a:off x="734939" y="589054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646379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EDC90-4350-4519-BED4-F52097C0A4BA}"/>
              </a:ext>
            </a:extLst>
          </p:cNvPr>
          <p:cNvSpPr>
            <a:spLocks noGrp="1"/>
          </p:cNvSpPr>
          <p:nvPr>
            <p:ph type="title"/>
          </p:nvPr>
        </p:nvSpPr>
        <p:spPr>
          <a:xfrm>
            <a:off x="838200" y="327025"/>
            <a:ext cx="10515600" cy="1325563"/>
          </a:xfrm>
        </p:spPr>
        <p:txBody>
          <a:bodyPr>
            <a:normAutofit/>
          </a:bodyPr>
          <a:lstStyle/>
          <a:p>
            <a:r>
              <a:rPr lang="en-US" sz="3600" b="1" dirty="0">
                <a:latin typeface="+mn-lt"/>
              </a:rPr>
              <a:t>Additional Resources</a:t>
            </a:r>
          </a:p>
        </p:txBody>
      </p:sp>
      <p:sp>
        <p:nvSpPr>
          <p:cNvPr id="3" name="Content Placeholder 2">
            <a:extLst>
              <a:ext uri="{FF2B5EF4-FFF2-40B4-BE49-F238E27FC236}">
                <a16:creationId xmlns:a16="http://schemas.microsoft.com/office/drawing/2014/main" id="{FD9E75FD-16EC-4704-A1D2-6602068F9C6D}"/>
              </a:ext>
            </a:extLst>
          </p:cNvPr>
          <p:cNvSpPr>
            <a:spLocks noGrp="1"/>
          </p:cNvSpPr>
          <p:nvPr>
            <p:ph idx="1"/>
          </p:nvPr>
        </p:nvSpPr>
        <p:spPr>
          <a:xfrm>
            <a:off x="427839" y="1562100"/>
            <a:ext cx="10925961" cy="4614863"/>
          </a:xfrm>
        </p:spPr>
        <p:txBody>
          <a:bodyPr>
            <a:normAutofit/>
          </a:bodyPr>
          <a:lstStyle/>
          <a:p>
            <a:pPr marL="0" indent="0">
              <a:buNone/>
            </a:pPr>
            <a:endParaRPr lang="en-US" dirty="0"/>
          </a:p>
          <a:p>
            <a:pPr marL="0" marR="0" lvl="0"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dirty="0"/>
              <a:t>For additional details and the most updated information: </a:t>
            </a:r>
          </a:p>
          <a:p>
            <a:pPr marL="0" marR="0" lvl="0"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endParaRPr lang="en-US" sz="900" dirty="0"/>
          </a:p>
          <a:p>
            <a:pPr marL="0" marR="0" lvl="0"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2000" b="0" i="0" u="sng" strike="noStrike" kern="1200" cap="none" spc="0" normalizeH="0" baseline="0" noProof="0" dirty="0">
                <a:ln>
                  <a:noFill/>
                </a:ln>
                <a:solidFill>
                  <a:srgbClr val="0563C1"/>
                </a:solidFill>
                <a:effectLst/>
                <a:uLnTx/>
                <a:uFillTx/>
                <a:latin typeface="Calibri" panose="020F0502020204030204" pitchFamily="34" charset="0"/>
                <a:ea typeface="Calibri" panose="020F0502020204030204" pitchFamily="34" charset="0"/>
                <a:cs typeface="Times New Roman" panose="02020603050405020304" pitchFamily="18" charset="0"/>
                <a:hlinkClick r:id="rId2"/>
              </a:rPr>
              <a:t>https://www.mass.gov/info-details/covid-19-temporary-emergency-paid-sick-leave-program</a:t>
            </a: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lang="en-US" sz="2000" dirty="0"/>
          </a:p>
          <a:p>
            <a:pPr lvl="1"/>
            <a:r>
              <a:rPr lang="en-US" dirty="0"/>
              <a:t>Includes detailed information, FAQs with updates, instructions on applying for reimbursement, and how to calculate benefits.</a:t>
            </a:r>
          </a:p>
          <a:p>
            <a:pPr lvl="1"/>
            <a:endParaRPr lang="en-US" dirty="0"/>
          </a:p>
          <a:p>
            <a:r>
              <a:rPr lang="en-US" sz="1800" dirty="0"/>
              <a:t>The state has posted an mail address where employers may submit questions: </a:t>
            </a:r>
            <a:r>
              <a:rPr lang="en-US" sz="1800" dirty="0">
                <a:hlinkClick r:id="rId3"/>
              </a:rPr>
              <a:t>CovidSickLeave@mass.gov</a:t>
            </a:r>
            <a:endParaRPr lang="en-US" sz="1800" dirty="0"/>
          </a:p>
          <a:p>
            <a:pPr lvl="1"/>
            <a:r>
              <a:rPr lang="en-US" sz="1800" dirty="0"/>
              <a:t> Before submitting questions to the state, they ask that you please check their webpage (link above) for their most up-to-date information. </a:t>
            </a:r>
            <a:endParaRPr lang="en-US" sz="1800" dirty="0">
              <a:effectLst/>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dirty="0">
                <a:latin typeface="Calibri" panose="020F0502020204030204" pitchFamily="34" charset="0"/>
                <a:ea typeface="Calibri" panose="020F0502020204030204" pitchFamily="34" charset="0"/>
                <a:cs typeface="Calibri" panose="020F0502020204030204" pitchFamily="34" charset="0"/>
              </a:rPr>
              <a:t>Y</a:t>
            </a:r>
            <a:r>
              <a:rPr lang="en-US" dirty="0">
                <a:effectLst/>
                <a:latin typeface="Calibri" panose="020F0502020204030204" pitchFamily="34" charset="0"/>
                <a:ea typeface="Calibri" panose="020F0502020204030204" pitchFamily="34" charset="0"/>
                <a:cs typeface="Calibri" panose="020F0502020204030204" pitchFamily="34" charset="0"/>
              </a:rPr>
              <a:t>ou may also email inquiries to </a:t>
            </a:r>
            <a:r>
              <a:rPr lang="en-US"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rPr>
              <a:t>epsl@rcab.org</a:t>
            </a:r>
            <a:r>
              <a:rPr lang="en-US" u="sng"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 </a:t>
            </a:r>
            <a:r>
              <a:rPr lang="en-US" dirty="0">
                <a:effectLst/>
                <a:latin typeface="Calibri" panose="020F0502020204030204" pitchFamily="34" charset="0"/>
                <a:ea typeface="Calibri" panose="020F0502020204030204" pitchFamily="34" charset="0"/>
                <a:cs typeface="Calibri" panose="020F0502020204030204" pitchFamily="34" charset="0"/>
              </a:rPr>
              <a:t> .</a:t>
            </a:r>
          </a:p>
          <a:p>
            <a:endParaRPr lang="en-US" dirty="0"/>
          </a:p>
          <a:p>
            <a:pPr marL="0" indent="0">
              <a:buNone/>
            </a:pPr>
            <a:endParaRPr lang="en-US" dirty="0"/>
          </a:p>
        </p:txBody>
      </p:sp>
    </p:spTree>
    <p:extLst>
      <p:ext uri="{BB962C8B-B14F-4D97-AF65-F5344CB8AC3E}">
        <p14:creationId xmlns:p14="http://schemas.microsoft.com/office/powerpoint/2010/main" val="1654649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A4FFF-BFFC-4305-857A-5EDF79382797}"/>
              </a:ext>
            </a:extLst>
          </p:cNvPr>
          <p:cNvSpPr>
            <a:spLocks noGrp="1"/>
          </p:cNvSpPr>
          <p:nvPr>
            <p:ph type="title"/>
          </p:nvPr>
        </p:nvSpPr>
        <p:spPr/>
        <p:txBody>
          <a:bodyPr>
            <a:normAutofit/>
          </a:bodyPr>
          <a:lstStyle/>
          <a:p>
            <a:r>
              <a:rPr lang="en-US" sz="3600" b="1" dirty="0">
                <a:latin typeface="+mn-lt"/>
              </a:rPr>
              <a:t>MA COVID-19 Temporary Emergency Paid Sick Leave</a:t>
            </a:r>
          </a:p>
        </p:txBody>
      </p:sp>
      <p:sp>
        <p:nvSpPr>
          <p:cNvPr id="3" name="Content Placeholder 2">
            <a:extLst>
              <a:ext uri="{FF2B5EF4-FFF2-40B4-BE49-F238E27FC236}">
                <a16:creationId xmlns:a16="http://schemas.microsoft.com/office/drawing/2014/main" id="{12851A24-8C14-43B8-B4BA-730BC6326301}"/>
              </a:ext>
            </a:extLst>
          </p:cNvPr>
          <p:cNvSpPr>
            <a:spLocks noGrp="1"/>
          </p:cNvSpPr>
          <p:nvPr>
            <p:ph idx="1"/>
          </p:nvPr>
        </p:nvSpPr>
        <p:spPr/>
        <p:txBody>
          <a:bodyPr/>
          <a:lstStyle/>
          <a:p>
            <a:r>
              <a:rPr lang="en-US" dirty="0"/>
              <a:t>Applies to ALL MASSACHUSETTS employers, regardless of number of employees.</a:t>
            </a:r>
          </a:p>
          <a:p>
            <a:r>
              <a:rPr lang="en-US" dirty="0"/>
              <a:t>Effective as of May 28, 2021</a:t>
            </a:r>
          </a:p>
          <a:p>
            <a:r>
              <a:rPr lang="en-US" dirty="0"/>
              <a:t>Extended to April 1, 2022 or until the $75M* in program funds is exhausted as determined by the Commonwealth, whichever is earlier.</a:t>
            </a:r>
          </a:p>
          <a:p>
            <a:pPr lvl="1"/>
            <a:r>
              <a:rPr lang="en-US" dirty="0"/>
              <a:t>*Increased to $100M as of 2-15-22.</a:t>
            </a:r>
          </a:p>
          <a:p>
            <a:endParaRPr lang="en-US" dirty="0"/>
          </a:p>
        </p:txBody>
      </p:sp>
    </p:spTree>
    <p:extLst>
      <p:ext uri="{BB962C8B-B14F-4D97-AF65-F5344CB8AC3E}">
        <p14:creationId xmlns:p14="http://schemas.microsoft.com/office/powerpoint/2010/main" val="3257792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5569E-B22A-482F-86D1-11094508560D}"/>
              </a:ext>
            </a:extLst>
          </p:cNvPr>
          <p:cNvSpPr>
            <a:spLocks noGrp="1"/>
          </p:cNvSpPr>
          <p:nvPr>
            <p:ph type="title"/>
          </p:nvPr>
        </p:nvSpPr>
        <p:spPr/>
        <p:txBody>
          <a:bodyPr>
            <a:normAutofit/>
          </a:bodyPr>
          <a:lstStyle/>
          <a:p>
            <a:r>
              <a:rPr lang="en-US" sz="3600" b="1" dirty="0">
                <a:latin typeface="+mn-lt"/>
              </a:rPr>
              <a:t>Mandatory Notice to Employees</a:t>
            </a:r>
          </a:p>
        </p:txBody>
      </p:sp>
      <p:sp>
        <p:nvSpPr>
          <p:cNvPr id="3" name="Content Placeholder 2">
            <a:extLst>
              <a:ext uri="{FF2B5EF4-FFF2-40B4-BE49-F238E27FC236}">
                <a16:creationId xmlns:a16="http://schemas.microsoft.com/office/drawing/2014/main" id="{16BDF892-EF34-4FE5-A474-CA3C1050B849}"/>
              </a:ext>
            </a:extLst>
          </p:cNvPr>
          <p:cNvSpPr>
            <a:spLocks noGrp="1"/>
          </p:cNvSpPr>
          <p:nvPr>
            <p:ph idx="1"/>
          </p:nvPr>
        </p:nvSpPr>
        <p:spPr>
          <a:xfrm>
            <a:off x="838199" y="1825625"/>
            <a:ext cx="10705051" cy="4351338"/>
          </a:xfrm>
        </p:spPr>
        <p:txBody>
          <a:bodyPr>
            <a:normAutofit/>
          </a:bodyPr>
          <a:lstStyle/>
          <a:p>
            <a:endParaRPr lang="en-US" dirty="0"/>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The notice to employees is available at: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prstClr val="black"/>
                </a:solidFill>
                <a:effectLst/>
                <a:uLnTx/>
                <a:uFillTx/>
                <a:latin typeface="Calibri" panose="020F0502020204030204"/>
                <a:ea typeface="+mn-ea"/>
                <a:cs typeface="+mn-cs"/>
                <a:hlinkClick r:id="rId2"/>
              </a:rPr>
              <a:t>https://www.mass.gov/doc/massachusetts-covid-19-emergency-paid-sick-leave-notice-to-employees/download</a:t>
            </a:r>
            <a:r>
              <a:rPr kumimoji="0" lang="en-US" sz="1700" b="0" i="0" u="none" strike="noStrike" kern="1200" cap="none" spc="0" normalizeH="0" baseline="0" noProof="0" dirty="0">
                <a:ln>
                  <a:noFill/>
                </a:ln>
                <a:solidFill>
                  <a:prstClr val="black"/>
                </a:solidFill>
                <a:effectLst/>
                <a:uLnTx/>
                <a:uFillTx/>
                <a:latin typeface="Calibri" panose="020F0502020204030204"/>
                <a:ea typeface="+mn-ea"/>
                <a:cs typeface="+mn-cs"/>
              </a:rPr>
              <a:t> </a:t>
            </a:r>
          </a:p>
          <a:p>
            <a:endParaRPr lang="en-US" dirty="0"/>
          </a:p>
          <a:p>
            <a:r>
              <a:rPr lang="en-US" dirty="0"/>
              <a:t>All employers are required to post the notice to employees in a conspicuous location</a:t>
            </a:r>
          </a:p>
          <a:p>
            <a:r>
              <a:rPr lang="en-US" dirty="0"/>
              <a:t>The notice must also be sent individually by electronic communication or an electronic posting on a web-based platform for any employees who are teleworking</a:t>
            </a:r>
          </a:p>
          <a:p>
            <a:pPr marL="0" indent="0">
              <a:buNone/>
            </a:pPr>
            <a:endParaRPr lang="en-US" u="sng" dirty="0">
              <a:solidFill>
                <a:srgbClr val="FF0000"/>
              </a:solidFill>
            </a:endParaRPr>
          </a:p>
        </p:txBody>
      </p:sp>
    </p:spTree>
    <p:extLst>
      <p:ext uri="{BB962C8B-B14F-4D97-AF65-F5344CB8AC3E}">
        <p14:creationId xmlns:p14="http://schemas.microsoft.com/office/powerpoint/2010/main" val="675029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AA82E-852A-4389-88FF-C73F2AB9DC48}"/>
              </a:ext>
            </a:extLst>
          </p:cNvPr>
          <p:cNvSpPr>
            <a:spLocks noGrp="1"/>
          </p:cNvSpPr>
          <p:nvPr>
            <p:ph type="title"/>
          </p:nvPr>
        </p:nvSpPr>
        <p:spPr/>
        <p:txBody>
          <a:bodyPr>
            <a:normAutofit/>
          </a:bodyPr>
          <a:lstStyle/>
          <a:p>
            <a:r>
              <a:rPr lang="en-US" sz="3600" b="1" dirty="0">
                <a:latin typeface="+mn-lt"/>
              </a:rPr>
              <a:t>Covered Employees (per state’s FAQs)</a:t>
            </a:r>
          </a:p>
        </p:txBody>
      </p:sp>
      <p:sp>
        <p:nvSpPr>
          <p:cNvPr id="3" name="Content Placeholder 2">
            <a:extLst>
              <a:ext uri="{FF2B5EF4-FFF2-40B4-BE49-F238E27FC236}">
                <a16:creationId xmlns:a16="http://schemas.microsoft.com/office/drawing/2014/main" id="{E5D25C11-36E9-4219-AFA1-E7CC22004E83}"/>
              </a:ext>
            </a:extLst>
          </p:cNvPr>
          <p:cNvSpPr>
            <a:spLocks noGrp="1"/>
          </p:cNvSpPr>
          <p:nvPr>
            <p:ph idx="1"/>
          </p:nvPr>
        </p:nvSpPr>
        <p:spPr/>
        <p:txBody>
          <a:bodyPr/>
          <a:lstStyle/>
          <a:p>
            <a:r>
              <a:rPr lang="en-US" dirty="0"/>
              <a:t>Does the law apply to new or temporary employees?</a:t>
            </a:r>
          </a:p>
          <a:p>
            <a:pPr lvl="1"/>
            <a:r>
              <a:rPr lang="en-US" dirty="0"/>
              <a:t>Yes.  However, note that the hours that the employer must offer are prorated for those with part-time schedules.  For more information, see Leave Amounts:</a:t>
            </a:r>
          </a:p>
          <a:p>
            <a:pPr lvl="1"/>
            <a:r>
              <a:rPr lang="en-US" sz="2000" dirty="0">
                <a:hlinkClick r:id="rId2"/>
              </a:rPr>
              <a:t>https://www.mass.gov/info-details/covid-19-temporary-emergency-paid-sick-leave-program#leave-amounts</a:t>
            </a:r>
            <a:r>
              <a:rPr lang="en-US" sz="2000" dirty="0"/>
              <a:t> </a:t>
            </a:r>
          </a:p>
          <a:p>
            <a:endParaRPr lang="en-US" sz="1400" dirty="0"/>
          </a:p>
          <a:p>
            <a:r>
              <a:rPr lang="en-US" dirty="0"/>
              <a:t>Is there a waiting period for new hires?</a:t>
            </a:r>
          </a:p>
          <a:p>
            <a:pPr lvl="1"/>
            <a:r>
              <a:rPr lang="en-US" dirty="0"/>
              <a:t>No.</a:t>
            </a:r>
          </a:p>
          <a:p>
            <a:pPr lvl="1"/>
            <a:endParaRPr lang="en-US" dirty="0"/>
          </a:p>
          <a:p>
            <a:pPr lvl="1"/>
            <a:endParaRPr lang="en-US" dirty="0"/>
          </a:p>
        </p:txBody>
      </p:sp>
    </p:spTree>
    <p:extLst>
      <p:ext uri="{BB962C8B-B14F-4D97-AF65-F5344CB8AC3E}">
        <p14:creationId xmlns:p14="http://schemas.microsoft.com/office/powerpoint/2010/main" val="4067123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2284D-FDEA-4D88-8966-98EBC70ED2D2}"/>
              </a:ext>
            </a:extLst>
          </p:cNvPr>
          <p:cNvSpPr>
            <a:spLocks noGrp="1"/>
          </p:cNvSpPr>
          <p:nvPr>
            <p:ph type="title"/>
          </p:nvPr>
        </p:nvSpPr>
        <p:spPr/>
        <p:txBody>
          <a:bodyPr>
            <a:normAutofit/>
          </a:bodyPr>
          <a:lstStyle/>
          <a:p>
            <a:r>
              <a:rPr lang="en-US" sz="3600" b="1" dirty="0">
                <a:latin typeface="+mn-lt"/>
              </a:rPr>
              <a:t>Covered Employees (per state’s FAQ’s)</a:t>
            </a:r>
          </a:p>
        </p:txBody>
      </p:sp>
      <p:sp>
        <p:nvSpPr>
          <p:cNvPr id="3" name="Content Placeholder 2">
            <a:extLst>
              <a:ext uri="{FF2B5EF4-FFF2-40B4-BE49-F238E27FC236}">
                <a16:creationId xmlns:a16="http://schemas.microsoft.com/office/drawing/2014/main" id="{3A338E21-CE4B-467D-BEF2-6A84C4B03DD1}"/>
              </a:ext>
            </a:extLst>
          </p:cNvPr>
          <p:cNvSpPr>
            <a:spLocks noGrp="1"/>
          </p:cNvSpPr>
          <p:nvPr>
            <p:ph idx="1"/>
          </p:nvPr>
        </p:nvSpPr>
        <p:spPr/>
        <p:txBody>
          <a:bodyPr>
            <a:normAutofit fontScale="92500" lnSpcReduction="20000"/>
          </a:bodyPr>
          <a:lstStyle/>
          <a:p>
            <a:r>
              <a:rPr lang="en-US" dirty="0"/>
              <a:t>Q.	Where is an employee’s “primary place of employment”?</a:t>
            </a:r>
          </a:p>
          <a:p>
            <a:pPr lvl="1"/>
            <a:r>
              <a:rPr lang="en-US" dirty="0"/>
              <a:t>Means the worksite or physical location where the employee spent the greatest percentage of work hours between the dates of January 1, 2020 and April 30, 2021; temporary telecommuting arrangements entered into during this period should not factor into this determination. </a:t>
            </a:r>
          </a:p>
          <a:p>
            <a:pPr lvl="1"/>
            <a:r>
              <a:rPr lang="en-US" dirty="0"/>
              <a:t>For new employees who commenced work on or after May 1, 2021, “primary place of employment” means the worksite or physical location where the employee is expected to spend the greatest percentage of work hours between the first day of work and April 1, 2022, based on the work arrangement agreed upon between the employer and the employee.</a:t>
            </a:r>
          </a:p>
          <a:p>
            <a:endParaRPr lang="en-US" dirty="0"/>
          </a:p>
          <a:p>
            <a:r>
              <a:rPr lang="en-US" dirty="0"/>
              <a:t>Q.	Does the law apply to an employee who used to work in Mass. but has since been permanently transferred out of state?</a:t>
            </a:r>
          </a:p>
          <a:p>
            <a:pPr lvl="1"/>
            <a:r>
              <a:rPr lang="en-US" dirty="0"/>
              <a:t>No.</a:t>
            </a:r>
          </a:p>
        </p:txBody>
      </p:sp>
    </p:spTree>
    <p:extLst>
      <p:ext uri="{BB962C8B-B14F-4D97-AF65-F5344CB8AC3E}">
        <p14:creationId xmlns:p14="http://schemas.microsoft.com/office/powerpoint/2010/main" val="2433449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5C1C9-E249-4262-8ED7-4B0A28B005ED}"/>
              </a:ext>
            </a:extLst>
          </p:cNvPr>
          <p:cNvSpPr>
            <a:spLocks noGrp="1"/>
          </p:cNvSpPr>
          <p:nvPr>
            <p:ph type="title"/>
          </p:nvPr>
        </p:nvSpPr>
        <p:spPr/>
        <p:txBody>
          <a:bodyPr>
            <a:normAutofit/>
          </a:bodyPr>
          <a:lstStyle/>
          <a:p>
            <a:r>
              <a:rPr lang="en-US" sz="3600" b="1" dirty="0">
                <a:latin typeface="+mn-lt"/>
              </a:rPr>
              <a:t>Covered Employees (per state’s FAQs)</a:t>
            </a:r>
          </a:p>
        </p:txBody>
      </p:sp>
      <p:sp>
        <p:nvSpPr>
          <p:cNvPr id="3" name="Content Placeholder 2">
            <a:extLst>
              <a:ext uri="{FF2B5EF4-FFF2-40B4-BE49-F238E27FC236}">
                <a16:creationId xmlns:a16="http://schemas.microsoft.com/office/drawing/2014/main" id="{631B0BD7-5BBC-46C3-AFD7-EF6C78F3D056}"/>
              </a:ext>
            </a:extLst>
          </p:cNvPr>
          <p:cNvSpPr>
            <a:spLocks noGrp="1"/>
          </p:cNvSpPr>
          <p:nvPr>
            <p:ph idx="1"/>
          </p:nvPr>
        </p:nvSpPr>
        <p:spPr/>
        <p:txBody>
          <a:bodyPr/>
          <a:lstStyle/>
          <a:p>
            <a:r>
              <a:rPr lang="en-US" dirty="0"/>
              <a:t>Q 	How many times can an employee take leave?</a:t>
            </a:r>
          </a:p>
          <a:p>
            <a:pPr lvl="1"/>
            <a:r>
              <a:rPr lang="en-US" dirty="0"/>
              <a:t>The law does not address how many times an employee can take leave.  The cap is only with respect to total hours.</a:t>
            </a:r>
          </a:p>
          <a:p>
            <a:pPr lvl="1"/>
            <a:endParaRPr lang="en-US" dirty="0"/>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Q 	Does the law cover an employee who needs to (1) take a family member to obtain a COVID-19 vaccination or (2) care for a family member who is recovering from a COVID-19 vaccination?</a:t>
            </a:r>
          </a:p>
          <a:p>
            <a:pPr lvl="1">
              <a:spcBef>
                <a:spcPts val="1000"/>
              </a:spcBef>
              <a:defRPr/>
            </a:pPr>
            <a:r>
              <a:rPr lang="en-US" dirty="0">
                <a:solidFill>
                  <a:prstClr val="black"/>
                </a:solidFill>
                <a:latin typeface="Calibri" panose="020F0502020204030204"/>
              </a:rPr>
              <a:t>Yes, effective October 1, 2021.  MA COVID sick leave may not be used to cover leave taken for either of these reasons prior to October 1, 2021.</a:t>
            </a:r>
            <a:endParaRPr kumimoji="0" lang="en-US" b="0" i="0" u="none" strike="noStrike" kern="1200" cap="none" spc="0" normalizeH="0" baseline="0" noProof="0" dirty="0">
              <a:ln>
                <a:noFill/>
              </a:ln>
              <a:solidFill>
                <a:prstClr val="black"/>
              </a:solidFill>
              <a:effectLst/>
              <a:uLnTx/>
              <a:uFillTx/>
              <a:latin typeface="Calibri" panose="020F0502020204030204"/>
              <a:ea typeface="+mn-ea"/>
              <a:cs typeface="+mn-cs"/>
            </a:endParaRPr>
          </a:p>
          <a:p>
            <a:pPr lvl="1"/>
            <a:endParaRPr lang="en-US" dirty="0"/>
          </a:p>
        </p:txBody>
      </p:sp>
    </p:spTree>
    <p:extLst>
      <p:ext uri="{BB962C8B-B14F-4D97-AF65-F5344CB8AC3E}">
        <p14:creationId xmlns:p14="http://schemas.microsoft.com/office/powerpoint/2010/main" val="3325099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F74F2-5DF7-4AD5-ACAB-9C898161A705}"/>
              </a:ext>
            </a:extLst>
          </p:cNvPr>
          <p:cNvSpPr>
            <a:spLocks noGrp="1"/>
          </p:cNvSpPr>
          <p:nvPr>
            <p:ph type="title"/>
          </p:nvPr>
        </p:nvSpPr>
        <p:spPr/>
        <p:txBody>
          <a:bodyPr>
            <a:normAutofit/>
          </a:bodyPr>
          <a:lstStyle/>
          <a:p>
            <a:r>
              <a:rPr lang="en-US" sz="3600" b="1" dirty="0">
                <a:latin typeface="+mn-lt"/>
              </a:rPr>
              <a:t>Reasons for Leave</a:t>
            </a:r>
          </a:p>
        </p:txBody>
      </p:sp>
      <p:sp>
        <p:nvSpPr>
          <p:cNvPr id="3" name="Content Placeholder 2">
            <a:extLst>
              <a:ext uri="{FF2B5EF4-FFF2-40B4-BE49-F238E27FC236}">
                <a16:creationId xmlns:a16="http://schemas.microsoft.com/office/drawing/2014/main" id="{86320077-210B-4E00-9DE4-D61488F90A5F}"/>
              </a:ext>
            </a:extLst>
          </p:cNvPr>
          <p:cNvSpPr>
            <a:spLocks noGrp="1"/>
          </p:cNvSpPr>
          <p:nvPr>
            <p:ph idx="1"/>
          </p:nvPr>
        </p:nvSpPr>
        <p:spPr/>
        <p:txBody>
          <a:bodyPr>
            <a:normAutofit fontScale="92500" lnSpcReduction="10000"/>
          </a:bodyPr>
          <a:lstStyle/>
          <a:p>
            <a:r>
              <a:rPr lang="en-US" dirty="0"/>
              <a:t>Employers must provide EPSL to employees who are unable to work for the following 	COVID-19 related reasons:</a:t>
            </a:r>
          </a:p>
          <a:p>
            <a:r>
              <a:rPr lang="en-US" dirty="0"/>
              <a:t>An employee’s need to:</a:t>
            </a:r>
          </a:p>
          <a:p>
            <a:pPr lvl="1"/>
            <a:r>
              <a:rPr lang="en-US" dirty="0"/>
              <a:t>Care for themselves or get medical treatment due to a COVID-19 diagnosis or symptoms, or to get or recover from a COVID-19 immunization</a:t>
            </a:r>
          </a:p>
          <a:p>
            <a:pPr lvl="1"/>
            <a:r>
              <a:rPr lang="en-US" dirty="0"/>
              <a:t>Quarantine as required by a local, state, or federal public official, a health authority having jurisdiction, the employee’s employer, or a health care provider.</a:t>
            </a:r>
          </a:p>
          <a:p>
            <a:pPr lvl="1"/>
            <a:r>
              <a:rPr lang="en-US" dirty="0"/>
              <a:t>Care for a “family member” in any of the above situations* </a:t>
            </a:r>
          </a:p>
          <a:p>
            <a:pPr lvl="2"/>
            <a:r>
              <a:rPr lang="en-US" dirty="0"/>
              <a:t>*Please note - If the purpose is to take a family member to obtain or to care for a family member who is recovering from a COVID-19 immunization, it is covered as of October 1, 2021.</a:t>
            </a:r>
          </a:p>
          <a:p>
            <a:pPr lvl="2"/>
            <a:r>
              <a:rPr lang="en-US" dirty="0"/>
              <a:t>Covered family members are an employee’s spouse, domestic partner, child, parent, grandchild, grandparent, sibling, a parent of the employee’s spouse or domestic partner, or a person who stood </a:t>
            </a:r>
            <a:r>
              <a:rPr lang="en-US" i="1" dirty="0"/>
              <a:t>in loco parentis </a:t>
            </a:r>
            <a:r>
              <a:rPr lang="en-US" dirty="0"/>
              <a:t>to the employee when the employee was a minor child.</a:t>
            </a:r>
          </a:p>
          <a:p>
            <a:pPr lvl="2"/>
            <a:endParaRPr lang="en-US" dirty="0"/>
          </a:p>
          <a:p>
            <a:pPr lvl="2"/>
            <a:endParaRPr lang="en-US" dirty="0"/>
          </a:p>
          <a:p>
            <a:pPr lvl="1"/>
            <a:endParaRPr lang="en-US" dirty="0"/>
          </a:p>
        </p:txBody>
      </p:sp>
    </p:spTree>
    <p:extLst>
      <p:ext uri="{BB962C8B-B14F-4D97-AF65-F5344CB8AC3E}">
        <p14:creationId xmlns:p14="http://schemas.microsoft.com/office/powerpoint/2010/main" val="1872641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BCD2F-DAEE-4988-A033-72764F6207E4}"/>
              </a:ext>
            </a:extLst>
          </p:cNvPr>
          <p:cNvSpPr>
            <a:spLocks noGrp="1"/>
          </p:cNvSpPr>
          <p:nvPr>
            <p:ph type="title"/>
          </p:nvPr>
        </p:nvSpPr>
        <p:spPr/>
        <p:txBody>
          <a:bodyPr>
            <a:normAutofit/>
          </a:bodyPr>
          <a:lstStyle/>
          <a:p>
            <a:r>
              <a:rPr lang="en-US" sz="3600" b="1" dirty="0">
                <a:latin typeface="+mn-lt"/>
              </a:rPr>
              <a:t>Leave Detail (per state’s FAQs)</a:t>
            </a:r>
          </a:p>
        </p:txBody>
      </p:sp>
      <p:sp>
        <p:nvSpPr>
          <p:cNvPr id="3" name="Content Placeholder 2">
            <a:extLst>
              <a:ext uri="{FF2B5EF4-FFF2-40B4-BE49-F238E27FC236}">
                <a16:creationId xmlns:a16="http://schemas.microsoft.com/office/drawing/2014/main" id="{055DC38F-A7E1-4780-A3AF-39573C305C13}"/>
              </a:ext>
            </a:extLst>
          </p:cNvPr>
          <p:cNvSpPr>
            <a:spLocks noGrp="1"/>
          </p:cNvSpPr>
          <p:nvPr>
            <p:ph idx="1"/>
          </p:nvPr>
        </p:nvSpPr>
        <p:spPr/>
        <p:txBody>
          <a:bodyPr/>
          <a:lstStyle/>
          <a:p>
            <a:endParaRPr lang="en-US" dirty="0"/>
          </a:p>
          <a:p>
            <a:endParaRPr lang="en-US" dirty="0"/>
          </a:p>
          <a:p>
            <a:r>
              <a:rPr lang="en-US" dirty="0"/>
              <a:t>Q	For full-time employees, is the leave 40 hours total, or 40 hours per week?</a:t>
            </a:r>
          </a:p>
          <a:p>
            <a:pPr lvl="1"/>
            <a:r>
              <a:rPr lang="en-US" dirty="0"/>
              <a:t>40 hours total</a:t>
            </a:r>
          </a:p>
        </p:txBody>
      </p:sp>
    </p:spTree>
    <p:extLst>
      <p:ext uri="{BB962C8B-B14F-4D97-AF65-F5344CB8AC3E}">
        <p14:creationId xmlns:p14="http://schemas.microsoft.com/office/powerpoint/2010/main" val="42070132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599</TotalTime>
  <Words>2215</Words>
  <Application>Microsoft Office PowerPoint</Application>
  <PresentationFormat>Widescreen</PresentationFormat>
  <Paragraphs>126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 Mass. COVID-19 Temporary Emergency Paid Sick Leave</vt:lpstr>
      <vt:lpstr>Overview</vt:lpstr>
      <vt:lpstr>MA COVID-19 Temporary Emergency Paid Sick Leave</vt:lpstr>
      <vt:lpstr>Mandatory Notice to Employees</vt:lpstr>
      <vt:lpstr>Covered Employees (per state’s FAQs)</vt:lpstr>
      <vt:lpstr>Covered Employees (per state’s FAQ’s)</vt:lpstr>
      <vt:lpstr>Covered Employees (per state’s FAQs)</vt:lpstr>
      <vt:lpstr>Reasons for Leave</vt:lpstr>
      <vt:lpstr>Leave Detail (per state’s FAQs)</vt:lpstr>
      <vt:lpstr>Leave Amounts</vt:lpstr>
      <vt:lpstr>Compensation During Leave</vt:lpstr>
      <vt:lpstr>$850 Cap (per the state’s FAQs)</vt:lpstr>
      <vt:lpstr>Interactions With Other Paid Leave</vt:lpstr>
      <vt:lpstr>Employee Notice Of Need For Leave</vt:lpstr>
      <vt:lpstr>Reimbursement and Documentation</vt:lpstr>
      <vt:lpstr>Reimbursement and Documentation (con’t)</vt:lpstr>
      <vt:lpstr>Reimbursement and Documentation (con’t)</vt:lpstr>
      <vt:lpstr>Reimbursement and Documentation (con’t)</vt:lpstr>
      <vt:lpstr>Anti-Retaliation Provision</vt:lpstr>
      <vt:lpstr>How to Code in PrimePay</vt:lpstr>
      <vt:lpstr>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 COVID-19 Temporary Emergency Paid Sick Leave</dc:title>
  <dc:creator>Contrucci, Joyce</dc:creator>
  <cp:lastModifiedBy>Contrucci, Joyce</cp:lastModifiedBy>
  <cp:revision>10</cp:revision>
  <cp:lastPrinted>2022-01-25T23:22:43Z</cp:lastPrinted>
  <dcterms:created xsi:type="dcterms:W3CDTF">2022-01-25T16:37:25Z</dcterms:created>
  <dcterms:modified xsi:type="dcterms:W3CDTF">2022-02-23T21:52:02Z</dcterms:modified>
</cp:coreProperties>
</file>